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6" r:id="rId1"/>
  </p:sldMasterIdLst>
  <p:notesMasterIdLst>
    <p:notesMasterId r:id="rId45"/>
  </p:notesMasterIdLst>
  <p:sldIdLst>
    <p:sldId id="298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304" r:id="rId10"/>
    <p:sldId id="267" r:id="rId11"/>
    <p:sldId id="269" r:id="rId12"/>
    <p:sldId id="305" r:id="rId13"/>
    <p:sldId id="306" r:id="rId14"/>
    <p:sldId id="307" r:id="rId15"/>
    <p:sldId id="308" r:id="rId16"/>
    <p:sldId id="309" r:id="rId17"/>
    <p:sldId id="310" r:id="rId18"/>
    <p:sldId id="311" r:id="rId19"/>
    <p:sldId id="312" r:id="rId20"/>
    <p:sldId id="313" r:id="rId21"/>
    <p:sldId id="314" r:id="rId22"/>
    <p:sldId id="315" r:id="rId23"/>
    <p:sldId id="316" r:id="rId24"/>
    <p:sldId id="317" r:id="rId25"/>
    <p:sldId id="318" r:id="rId26"/>
    <p:sldId id="319" r:id="rId27"/>
    <p:sldId id="320" r:id="rId28"/>
    <p:sldId id="321" r:id="rId29"/>
    <p:sldId id="322" r:id="rId30"/>
    <p:sldId id="323" r:id="rId31"/>
    <p:sldId id="324" r:id="rId32"/>
    <p:sldId id="325" r:id="rId33"/>
    <p:sldId id="326" r:id="rId34"/>
    <p:sldId id="327" r:id="rId35"/>
    <p:sldId id="328" r:id="rId36"/>
    <p:sldId id="329" r:id="rId37"/>
    <p:sldId id="330" r:id="rId38"/>
    <p:sldId id="331" r:id="rId39"/>
    <p:sldId id="332" r:id="rId40"/>
    <p:sldId id="333" r:id="rId41"/>
    <p:sldId id="334" r:id="rId42"/>
    <p:sldId id="335" r:id="rId43"/>
    <p:sldId id="336" r:id="rId4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33"/>
    <a:srgbClr val="FF9900"/>
    <a:srgbClr val="993300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23009" autoAdjust="0"/>
    <p:restoredTop sz="94660" autoAdjust="0"/>
  </p:normalViewPr>
  <p:slideViewPr>
    <p:cSldViewPr>
      <p:cViewPr>
        <p:scale>
          <a:sx n="100" d="100"/>
          <a:sy n="100" d="100"/>
        </p:scale>
        <p:origin x="-426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222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D727963-7C99-42B5-AC51-9064AF235FD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D5395D-FED6-4057-B48C-6A2DC597F94D}" type="slidenum">
              <a:rPr lang="en-US"/>
              <a:pPr/>
              <a:t>1</a:t>
            </a:fld>
            <a:endParaRPr lang="en-US"/>
          </a:p>
        </p:txBody>
      </p:sp>
      <p:sp>
        <p:nvSpPr>
          <p:cNvPr id="167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BAD204-26BF-4ABF-9A55-6FD66D7C7C79}" type="slidenum">
              <a:rPr lang="en-US"/>
              <a:pPr/>
              <a:t>10</a:t>
            </a:fld>
            <a:endParaRPr lang="en-US"/>
          </a:p>
        </p:txBody>
      </p:sp>
      <p:sp>
        <p:nvSpPr>
          <p:cNvPr id="1792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867BC8-7FFC-433A-9EC6-F9ECF71CF45C}" type="slidenum">
              <a:rPr lang="en-US"/>
              <a:pPr/>
              <a:t>11</a:t>
            </a:fld>
            <a:endParaRPr lang="en-US"/>
          </a:p>
        </p:txBody>
      </p:sp>
      <p:sp>
        <p:nvSpPr>
          <p:cNvPr id="1802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ADBB85-6B73-4A6C-A1C5-0F518E6D771A}" type="slidenum">
              <a:rPr lang="en-US"/>
              <a:pPr/>
              <a:t>12</a:t>
            </a:fld>
            <a:endParaRPr lang="en-US"/>
          </a:p>
        </p:txBody>
      </p:sp>
      <p:sp>
        <p:nvSpPr>
          <p:cNvPr id="1198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F96530-49E6-41E2-8952-ECE990AAF9C2}" type="slidenum">
              <a:rPr lang="en-US"/>
              <a:pPr/>
              <a:t>13</a:t>
            </a:fld>
            <a:endParaRPr lang="en-US"/>
          </a:p>
        </p:txBody>
      </p:sp>
      <p:sp>
        <p:nvSpPr>
          <p:cNvPr id="1208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C4557B-1E5A-48BA-8C3C-88F7AE8F08DE}" type="slidenum">
              <a:rPr lang="en-US"/>
              <a:pPr/>
              <a:t>14</a:t>
            </a:fld>
            <a:endParaRPr lang="en-US"/>
          </a:p>
        </p:txBody>
      </p:sp>
      <p:sp>
        <p:nvSpPr>
          <p:cNvPr id="121858" name="Rectangle 2050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A852F6-CD0B-4DF5-A9FD-47ABE0AB545D}" type="slidenum">
              <a:rPr lang="en-US"/>
              <a:pPr/>
              <a:t>15</a:t>
            </a:fld>
            <a:endParaRPr lang="en-US"/>
          </a:p>
        </p:txBody>
      </p:sp>
      <p:sp>
        <p:nvSpPr>
          <p:cNvPr id="122882" name="Rectangle 2050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394C01-8893-4A34-A491-0F99E706EEAC}" type="slidenum">
              <a:rPr lang="en-US"/>
              <a:pPr/>
              <a:t>16</a:t>
            </a:fld>
            <a:endParaRPr lang="en-US"/>
          </a:p>
        </p:txBody>
      </p:sp>
      <p:sp>
        <p:nvSpPr>
          <p:cNvPr id="123906" name="Rectangle 2050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84F685-A288-4D9E-807A-C6800B037042}" type="slidenum">
              <a:rPr lang="en-US"/>
              <a:pPr/>
              <a:t>17</a:t>
            </a:fld>
            <a:endParaRPr lang="en-US"/>
          </a:p>
        </p:txBody>
      </p:sp>
      <p:sp>
        <p:nvSpPr>
          <p:cNvPr id="124930" name="Rectangle 2050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42462E-0B72-4713-9E03-819A2E452694}" type="slidenum">
              <a:rPr lang="en-US"/>
              <a:pPr/>
              <a:t>18</a:t>
            </a:fld>
            <a:endParaRPr lang="en-US"/>
          </a:p>
        </p:txBody>
      </p:sp>
      <p:sp>
        <p:nvSpPr>
          <p:cNvPr id="125954" name="Rectangle 2050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58E787-33E7-421E-A014-8D37B33F9133}" type="slidenum">
              <a:rPr lang="en-US"/>
              <a:pPr/>
              <a:t>19</a:t>
            </a:fld>
            <a:endParaRPr lang="en-US"/>
          </a:p>
        </p:txBody>
      </p:sp>
      <p:sp>
        <p:nvSpPr>
          <p:cNvPr id="126978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B4EFF0-03F2-4053-9E28-7F5AFD49440B}" type="slidenum">
              <a:rPr lang="en-US"/>
              <a:pPr/>
              <a:t>2</a:t>
            </a:fld>
            <a:endParaRPr lang="en-US"/>
          </a:p>
        </p:txBody>
      </p:sp>
      <p:sp>
        <p:nvSpPr>
          <p:cNvPr id="171010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875290-A5AE-4724-8C80-2565C83F2602}" type="slidenum">
              <a:rPr lang="en-US"/>
              <a:pPr/>
              <a:t>20</a:t>
            </a:fld>
            <a:endParaRPr lang="en-US"/>
          </a:p>
        </p:txBody>
      </p:sp>
      <p:sp>
        <p:nvSpPr>
          <p:cNvPr id="128002" name="Rectangle 2050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C3EAC6-63F7-4626-8B09-12CA7D8D2B88}" type="slidenum">
              <a:rPr lang="en-US"/>
              <a:pPr/>
              <a:t>21</a:t>
            </a:fld>
            <a:endParaRPr lang="en-US"/>
          </a:p>
        </p:txBody>
      </p:sp>
      <p:sp>
        <p:nvSpPr>
          <p:cNvPr id="129026" name="Rectangle 2050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227121-CD47-4515-A3C1-BBAD744009C1}" type="slidenum">
              <a:rPr lang="en-US"/>
              <a:pPr/>
              <a:t>22</a:t>
            </a:fld>
            <a:endParaRPr lang="en-US"/>
          </a:p>
        </p:txBody>
      </p:sp>
      <p:sp>
        <p:nvSpPr>
          <p:cNvPr id="130050" name="Rectangle 2050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9A5EB8-2CF0-4677-8DE4-4AD01CC6323E}" type="slidenum">
              <a:rPr lang="en-US"/>
              <a:pPr/>
              <a:t>23</a:t>
            </a:fld>
            <a:endParaRPr lang="en-US"/>
          </a:p>
        </p:txBody>
      </p:sp>
      <p:sp>
        <p:nvSpPr>
          <p:cNvPr id="131074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77DBEE-428B-45BF-A023-BB3BCBC0DAC6}" type="slidenum">
              <a:rPr lang="en-US"/>
              <a:pPr/>
              <a:t>24</a:t>
            </a:fld>
            <a:endParaRPr lang="en-US"/>
          </a:p>
        </p:txBody>
      </p:sp>
      <p:sp>
        <p:nvSpPr>
          <p:cNvPr id="132098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AAA5CE-D40B-4C19-B504-EE03E9BDCF01}" type="slidenum">
              <a:rPr lang="en-US"/>
              <a:pPr/>
              <a:t>25</a:t>
            </a:fld>
            <a:endParaRPr lang="en-US"/>
          </a:p>
        </p:txBody>
      </p:sp>
      <p:sp>
        <p:nvSpPr>
          <p:cNvPr id="1331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1427B8-4406-4445-AD35-43BE04B10523}" type="slidenum">
              <a:rPr lang="en-US"/>
              <a:pPr/>
              <a:t>26</a:t>
            </a:fld>
            <a:endParaRPr lang="en-US"/>
          </a:p>
        </p:txBody>
      </p:sp>
      <p:sp>
        <p:nvSpPr>
          <p:cNvPr id="134146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0445D7-AD10-4738-A1BC-517A5DD00220}" type="slidenum">
              <a:rPr lang="en-US"/>
              <a:pPr/>
              <a:t>27</a:t>
            </a:fld>
            <a:endParaRPr lang="en-US"/>
          </a:p>
        </p:txBody>
      </p:sp>
      <p:sp>
        <p:nvSpPr>
          <p:cNvPr id="135170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F5CED9-C32F-4C04-832E-FAF19151AD72}" type="slidenum">
              <a:rPr lang="en-US"/>
              <a:pPr/>
              <a:t>28</a:t>
            </a:fld>
            <a:endParaRPr lang="en-US"/>
          </a:p>
        </p:txBody>
      </p:sp>
      <p:sp>
        <p:nvSpPr>
          <p:cNvPr id="136194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A26692-80D3-43E1-8FC6-2413D0455613}" type="slidenum">
              <a:rPr lang="en-US"/>
              <a:pPr/>
              <a:t>29</a:t>
            </a:fld>
            <a:endParaRPr lang="en-US"/>
          </a:p>
        </p:txBody>
      </p:sp>
      <p:sp>
        <p:nvSpPr>
          <p:cNvPr id="137218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40E402-CFC5-420F-972E-7B3CE85CF1BA}" type="slidenum">
              <a:rPr lang="en-US"/>
              <a:pPr/>
              <a:t>3</a:t>
            </a:fld>
            <a:endParaRPr lang="en-US"/>
          </a:p>
        </p:txBody>
      </p:sp>
      <p:sp>
        <p:nvSpPr>
          <p:cNvPr id="172034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843902-D959-4B7F-8D47-22A0A2F082F7}" type="slidenum">
              <a:rPr lang="en-US"/>
              <a:pPr/>
              <a:t>30</a:t>
            </a:fld>
            <a:endParaRPr lang="en-US"/>
          </a:p>
        </p:txBody>
      </p:sp>
      <p:sp>
        <p:nvSpPr>
          <p:cNvPr id="138242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F9BFF6-2F5D-4175-859A-8D3908550B23}" type="slidenum">
              <a:rPr lang="en-US"/>
              <a:pPr/>
              <a:t>31</a:t>
            </a:fld>
            <a:endParaRPr lang="en-US"/>
          </a:p>
        </p:txBody>
      </p:sp>
      <p:sp>
        <p:nvSpPr>
          <p:cNvPr id="139266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01C747-BDB6-4DCA-B52A-90D2F7765A90}" type="slidenum">
              <a:rPr lang="en-US"/>
              <a:pPr/>
              <a:t>32</a:t>
            </a:fld>
            <a:endParaRPr lang="en-US"/>
          </a:p>
        </p:txBody>
      </p:sp>
      <p:sp>
        <p:nvSpPr>
          <p:cNvPr id="140290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9A87ED-93D7-4A1C-A778-22E52153B5A9}" type="slidenum">
              <a:rPr lang="en-US"/>
              <a:pPr/>
              <a:t>33</a:t>
            </a:fld>
            <a:endParaRPr lang="en-US"/>
          </a:p>
        </p:txBody>
      </p:sp>
      <p:sp>
        <p:nvSpPr>
          <p:cNvPr id="1413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0B45AA-EC02-467C-8BBA-6F6F459FE99A}" type="slidenum">
              <a:rPr lang="en-US"/>
              <a:pPr/>
              <a:t>34</a:t>
            </a:fld>
            <a:endParaRPr lang="en-US"/>
          </a:p>
        </p:txBody>
      </p:sp>
      <p:sp>
        <p:nvSpPr>
          <p:cNvPr id="1423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8634EC-8C0B-406D-A2D3-DF92CCE75725}" type="slidenum">
              <a:rPr lang="en-US"/>
              <a:pPr/>
              <a:t>35</a:t>
            </a:fld>
            <a:endParaRPr lang="en-US"/>
          </a:p>
        </p:txBody>
      </p:sp>
      <p:sp>
        <p:nvSpPr>
          <p:cNvPr id="1443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A66676-B40F-4E84-8F0F-BC027847B61D}" type="slidenum">
              <a:rPr lang="en-US"/>
              <a:pPr/>
              <a:t>36</a:t>
            </a:fld>
            <a:endParaRPr lang="en-US"/>
          </a:p>
        </p:txBody>
      </p:sp>
      <p:sp>
        <p:nvSpPr>
          <p:cNvPr id="1454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E83303-5111-40FA-BBDD-67DB06885A81}" type="slidenum">
              <a:rPr lang="en-US"/>
              <a:pPr/>
              <a:t>37</a:t>
            </a:fld>
            <a:endParaRPr lang="en-US"/>
          </a:p>
        </p:txBody>
      </p:sp>
      <p:sp>
        <p:nvSpPr>
          <p:cNvPr id="1464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1DD863-22EF-4F28-ACDC-C8F3F8F25E87}" type="slidenum">
              <a:rPr lang="en-US"/>
              <a:pPr/>
              <a:t>38</a:t>
            </a:fld>
            <a:endParaRPr lang="en-US"/>
          </a:p>
        </p:txBody>
      </p:sp>
      <p:sp>
        <p:nvSpPr>
          <p:cNvPr id="1474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55F71C-9E2C-4F30-BA0B-0C60AF23640C}" type="slidenum">
              <a:rPr lang="en-US"/>
              <a:pPr/>
              <a:t>39</a:t>
            </a:fld>
            <a:endParaRPr lang="en-US"/>
          </a:p>
        </p:txBody>
      </p:sp>
      <p:sp>
        <p:nvSpPr>
          <p:cNvPr id="1484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5E32FA-647B-492E-B275-A2178A5CF756}" type="slidenum">
              <a:rPr lang="en-US"/>
              <a:pPr/>
              <a:t>4</a:t>
            </a:fld>
            <a:endParaRPr lang="en-US"/>
          </a:p>
        </p:txBody>
      </p:sp>
      <p:sp>
        <p:nvSpPr>
          <p:cNvPr id="173058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090313-457B-446F-BD97-4B524FD11230}" type="slidenum">
              <a:rPr lang="en-US"/>
              <a:pPr/>
              <a:t>40</a:t>
            </a:fld>
            <a:endParaRPr lang="en-US"/>
          </a:p>
        </p:txBody>
      </p:sp>
      <p:sp>
        <p:nvSpPr>
          <p:cNvPr id="1495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138474-CB3F-416B-8D8F-2F6D753BC6C8}" type="slidenum">
              <a:rPr lang="en-US"/>
              <a:pPr/>
              <a:t>41</a:t>
            </a:fld>
            <a:endParaRPr lang="en-US"/>
          </a:p>
        </p:txBody>
      </p:sp>
      <p:sp>
        <p:nvSpPr>
          <p:cNvPr id="1505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E34E3A-5399-42FF-85E9-BA7F0D90BC5D}" type="slidenum">
              <a:rPr lang="en-US"/>
              <a:pPr/>
              <a:t>42</a:t>
            </a:fld>
            <a:endParaRPr lang="en-US"/>
          </a:p>
        </p:txBody>
      </p:sp>
      <p:sp>
        <p:nvSpPr>
          <p:cNvPr id="1515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B48E31-56B7-4AD8-80A9-A89367449528}" type="slidenum">
              <a:rPr lang="en-US"/>
              <a:pPr/>
              <a:t>43</a:t>
            </a:fld>
            <a:endParaRPr lang="en-US"/>
          </a:p>
        </p:txBody>
      </p:sp>
      <p:sp>
        <p:nvSpPr>
          <p:cNvPr id="1525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78140A-5F5E-44A4-A272-B411BBD9103D}" type="slidenum">
              <a:rPr lang="en-US"/>
              <a:pPr/>
              <a:t>5</a:t>
            </a:fld>
            <a:endParaRPr lang="en-US"/>
          </a:p>
        </p:txBody>
      </p:sp>
      <p:sp>
        <p:nvSpPr>
          <p:cNvPr id="174082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353E61-8F76-47C4-8B70-1F71212CABCF}" type="slidenum">
              <a:rPr lang="en-US"/>
              <a:pPr/>
              <a:t>6</a:t>
            </a:fld>
            <a:endParaRPr lang="en-US"/>
          </a:p>
        </p:txBody>
      </p:sp>
      <p:sp>
        <p:nvSpPr>
          <p:cNvPr id="175106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437E46-7561-4EF0-88B8-FD282E1EA55A}" type="slidenum">
              <a:rPr lang="en-US"/>
              <a:pPr/>
              <a:t>7</a:t>
            </a:fld>
            <a:endParaRPr lang="en-US"/>
          </a:p>
        </p:txBody>
      </p:sp>
      <p:sp>
        <p:nvSpPr>
          <p:cNvPr id="176130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1AE6F6-2F63-46F2-A521-E742CE4D7F7E}" type="slidenum">
              <a:rPr lang="en-US"/>
              <a:pPr/>
              <a:t>8</a:t>
            </a:fld>
            <a:endParaRPr lang="en-US"/>
          </a:p>
        </p:txBody>
      </p:sp>
      <p:sp>
        <p:nvSpPr>
          <p:cNvPr id="177154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85254F-C012-4530-BF67-AACE3A91A39A}" type="slidenum">
              <a:rPr lang="en-US"/>
              <a:pPr/>
              <a:t>9</a:t>
            </a:fld>
            <a:endParaRPr lang="en-US"/>
          </a:p>
        </p:txBody>
      </p:sp>
      <p:sp>
        <p:nvSpPr>
          <p:cNvPr id="178178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63843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163844" name="Rectangle 10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163845" name="Rectangle 102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163846" name="Rectangle 103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97EE663-92F2-4849-BF79-656E0343088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63847" name="Freeform 1031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848" name="Line 1032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089F061-D928-4C7C-89B0-1EB92B2AF18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1AA0EC5-8775-4ABD-BC5D-4F09CC8947E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57200" y="6248400"/>
            <a:ext cx="5562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19D0770-53A2-4B4B-A967-92E0724AB1F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457200" y="6248400"/>
            <a:ext cx="5562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D030296-055F-497B-9F7C-704E04BA117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4AB5235-C9F4-4407-A3C5-C765F926C88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6793B97-6520-4D56-A0B0-719BFCC4693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F13F44E-4F17-4AED-B74E-47203748800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7A7E3CA-3842-4F65-986F-E26D7ECBB69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4DD4B34-6307-42C3-A502-441F30002D8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84E9153-8B47-4C0E-A568-B1605C1E3ED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8EF8662-877C-4786-9010-D115B9A3517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70B1F83-33E9-4405-B67D-41DFD8B2634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62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6248400"/>
            <a:ext cx="556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162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37EAC60B-C670-4C00-A125-627B18CB725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62823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2824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714500"/>
            <a:ext cx="7623175" cy="1358900"/>
          </a:xfrm>
        </p:spPr>
        <p:txBody>
          <a:bodyPr/>
          <a:lstStyle/>
          <a:p>
            <a:r>
              <a:rPr lang="en-US">
                <a:solidFill>
                  <a:srgbClr val="006633"/>
                </a:solidFill>
              </a:rPr>
              <a:t>Chapter 1: An Introduction to Computer Science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Invitation to Computer Science,</a:t>
            </a:r>
          </a:p>
          <a:p>
            <a:r>
              <a:rPr lang="en-US"/>
              <a:t>Java Version, Third Edition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BF8B33-82EF-4C95-8D32-35558978B2FF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Definition of Computer Science (continued)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302125"/>
          </a:xfrm>
        </p:spPr>
        <p:txBody>
          <a:bodyPr/>
          <a:lstStyle/>
          <a:p>
            <a:pPr lvl="1">
              <a:spcBef>
                <a:spcPct val="40000"/>
              </a:spcBef>
            </a:pPr>
            <a:r>
              <a:rPr lang="en-US"/>
              <a:t>Iterative operations</a:t>
            </a:r>
          </a:p>
          <a:p>
            <a:pPr lvl="2">
              <a:spcBef>
                <a:spcPct val="40000"/>
              </a:spcBef>
            </a:pPr>
            <a:r>
              <a:rPr lang="en-US" sz="2400"/>
              <a:t>Tell us to go back and repeat the execution of a previous block of instructions</a:t>
            </a:r>
          </a:p>
          <a:p>
            <a:pPr lvl="2">
              <a:spcBef>
                <a:spcPct val="40000"/>
              </a:spcBef>
            </a:pPr>
            <a:r>
              <a:rPr lang="en-US" sz="2400"/>
              <a:t>Examples</a:t>
            </a:r>
          </a:p>
          <a:p>
            <a:pPr lvl="3">
              <a:spcBef>
                <a:spcPct val="40000"/>
              </a:spcBef>
            </a:pPr>
            <a:r>
              <a:rPr lang="en-US" sz="2200"/>
              <a:t>Repeat the previous two operations until the mixture has thickened</a:t>
            </a:r>
          </a:p>
          <a:p>
            <a:pPr lvl="3">
              <a:spcBef>
                <a:spcPct val="40000"/>
              </a:spcBef>
            </a:pPr>
            <a:r>
              <a:rPr lang="en-US" sz="2200"/>
              <a:t>While there are still more checks to be processed, do the following five steps</a:t>
            </a:r>
          </a:p>
          <a:p>
            <a:pPr lvl="3">
              <a:spcBef>
                <a:spcPct val="40000"/>
              </a:spcBef>
            </a:pPr>
            <a:r>
              <a:rPr lang="en-US" sz="2200"/>
              <a:t>Repeat steps 1, 2, and 3 until the value of y is equal to 11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CA314E-C060-4895-9154-D001B45FE29E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Definition of Computer Science (continued)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225925"/>
          </a:xfrm>
        </p:spPr>
        <p:txBody>
          <a:bodyPr/>
          <a:lstStyle/>
          <a:p>
            <a:pPr>
              <a:spcBef>
                <a:spcPct val="100000"/>
              </a:spcBef>
            </a:pPr>
            <a:r>
              <a:rPr lang="en-US" sz="2800"/>
              <a:t>If we can specify an algorithm to solve a problem, we can automate its solution</a:t>
            </a:r>
          </a:p>
          <a:p>
            <a:pPr>
              <a:spcBef>
                <a:spcPct val="100000"/>
              </a:spcBef>
            </a:pPr>
            <a:r>
              <a:rPr lang="en-US" sz="2800"/>
              <a:t>Computing agent</a:t>
            </a:r>
          </a:p>
          <a:p>
            <a:pPr lvl="1">
              <a:spcBef>
                <a:spcPct val="100000"/>
              </a:spcBef>
            </a:pPr>
            <a:r>
              <a:rPr lang="en-US"/>
              <a:t>The machine, robot, person, or thing carrying out the steps of the algorithm</a:t>
            </a:r>
          </a:p>
          <a:p>
            <a:pPr lvl="1">
              <a:spcBef>
                <a:spcPct val="100000"/>
              </a:spcBef>
            </a:pPr>
            <a:r>
              <a:rPr lang="en-US"/>
              <a:t>Does not need to understand the concepts or ideas underlying the solution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709738"/>
            <a:ext cx="7623175" cy="1362075"/>
          </a:xfrm>
        </p:spPr>
        <p:txBody>
          <a:bodyPr/>
          <a:lstStyle/>
          <a:p>
            <a:r>
              <a:rPr lang="en-US">
                <a:solidFill>
                  <a:srgbClr val="006633"/>
                </a:solidFill>
              </a:rPr>
              <a:t>Chapter 2: Algorithm Discovery and Design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Invitation to Computer Science,</a:t>
            </a:r>
          </a:p>
          <a:p>
            <a:r>
              <a:rPr lang="en-US"/>
              <a:t>Java Version, Third Edition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BC6008-57A5-48D5-8D1B-8B32B44F1509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Objectives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378325"/>
          </a:xfrm>
        </p:spPr>
        <p:txBody>
          <a:bodyPr/>
          <a:lstStyle/>
          <a:p>
            <a:pPr>
              <a:spcBef>
                <a:spcPct val="200000"/>
              </a:spcBef>
              <a:buFont typeface="Wingdings" pitchFamily="2" charset="2"/>
              <a:buNone/>
            </a:pPr>
            <a:r>
              <a:rPr lang="en-US" sz="2800"/>
              <a:t>In this chapter, you will learn about</a:t>
            </a:r>
          </a:p>
          <a:p>
            <a:pPr>
              <a:spcBef>
                <a:spcPct val="200000"/>
              </a:spcBef>
            </a:pPr>
            <a:r>
              <a:rPr lang="en-US" sz="2800"/>
              <a:t>Representing algorithms</a:t>
            </a:r>
          </a:p>
          <a:p>
            <a:pPr>
              <a:spcBef>
                <a:spcPct val="200000"/>
              </a:spcBef>
            </a:pPr>
            <a:r>
              <a:rPr lang="en-US" sz="2800"/>
              <a:t>Examples of algorithmic problem solving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69F90B-8869-4709-B5F4-243B30A3FA19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45307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140000"/>
              </a:spcBef>
            </a:pPr>
            <a:r>
              <a:rPr lang="en-US" sz="2800"/>
              <a:t>This chapter uses four problems to discuss algorithms and algorithmic problem solving</a:t>
            </a:r>
          </a:p>
          <a:p>
            <a:pPr lvl="1">
              <a:lnSpc>
                <a:spcPct val="90000"/>
              </a:lnSpc>
              <a:spcBef>
                <a:spcPct val="140000"/>
              </a:spcBef>
            </a:pPr>
            <a:r>
              <a:rPr lang="en-US"/>
              <a:t>Multiplying two numbers</a:t>
            </a:r>
          </a:p>
          <a:p>
            <a:pPr lvl="1">
              <a:lnSpc>
                <a:spcPct val="90000"/>
              </a:lnSpc>
              <a:spcBef>
                <a:spcPct val="140000"/>
              </a:spcBef>
            </a:pPr>
            <a:r>
              <a:rPr lang="en-US"/>
              <a:t>Searching lists</a:t>
            </a:r>
          </a:p>
          <a:p>
            <a:pPr lvl="1">
              <a:lnSpc>
                <a:spcPct val="90000"/>
              </a:lnSpc>
              <a:spcBef>
                <a:spcPct val="140000"/>
              </a:spcBef>
            </a:pPr>
            <a:r>
              <a:rPr lang="en-US"/>
              <a:t>Finding maxima and minima</a:t>
            </a:r>
          </a:p>
          <a:p>
            <a:pPr lvl="1">
              <a:lnSpc>
                <a:spcPct val="90000"/>
              </a:lnSpc>
              <a:spcBef>
                <a:spcPct val="140000"/>
              </a:spcBef>
            </a:pPr>
            <a:r>
              <a:rPr lang="en-US"/>
              <a:t>Matching patterns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31BF69-D96D-4F13-83CE-7567812C5E58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Representing Algorithms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30000"/>
              </a:spcBef>
            </a:pPr>
            <a:r>
              <a:rPr lang="en-US" sz="2800"/>
              <a:t>Natural language</a:t>
            </a:r>
          </a:p>
          <a:p>
            <a:pPr lvl="1">
              <a:spcBef>
                <a:spcPct val="30000"/>
              </a:spcBef>
            </a:pPr>
            <a:r>
              <a:rPr lang="en-US"/>
              <a:t>Language spoken and written in everyday life</a:t>
            </a:r>
          </a:p>
          <a:p>
            <a:pPr lvl="1">
              <a:spcBef>
                <a:spcPct val="30000"/>
              </a:spcBef>
            </a:pPr>
            <a:r>
              <a:rPr lang="en-US"/>
              <a:t>Examples: English, Spanish, Arabic, and so on</a:t>
            </a:r>
          </a:p>
          <a:p>
            <a:pPr lvl="1">
              <a:spcBef>
                <a:spcPct val="30000"/>
              </a:spcBef>
            </a:pPr>
            <a:r>
              <a:rPr lang="en-US"/>
              <a:t>Problems with using natural language for algorithms</a:t>
            </a:r>
          </a:p>
          <a:p>
            <a:pPr lvl="2">
              <a:spcBef>
                <a:spcPct val="30000"/>
              </a:spcBef>
            </a:pPr>
            <a:r>
              <a:rPr lang="en-US" sz="2400"/>
              <a:t>Verbose</a:t>
            </a:r>
          </a:p>
          <a:p>
            <a:pPr lvl="2">
              <a:spcBef>
                <a:spcPct val="30000"/>
              </a:spcBef>
            </a:pPr>
            <a:r>
              <a:rPr lang="en-US" sz="2400"/>
              <a:t>Imprecise</a:t>
            </a:r>
          </a:p>
          <a:p>
            <a:pPr lvl="2">
              <a:spcBef>
                <a:spcPct val="30000"/>
              </a:spcBef>
            </a:pPr>
            <a:r>
              <a:rPr lang="en-US" sz="2400"/>
              <a:t>Relies on context and experiences to give precise meaning to a word or phrase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5476B3-129D-404F-9C01-4DC04BC1270A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80898" name="Rectangle 1026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5410200"/>
            <a:ext cx="8991600" cy="914400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Figure 2.1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The Addition Algorithm of Figure 1.2 Expressed in Natural Language</a:t>
            </a:r>
          </a:p>
        </p:txBody>
      </p:sp>
      <p:pic>
        <p:nvPicPr>
          <p:cNvPr id="80903" name="Picture 1031" descr="SchnGerst_f02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 l="31142"/>
          <a:stretch>
            <a:fillRect/>
          </a:stretch>
        </p:blipFill>
        <p:spPr>
          <a:xfrm>
            <a:off x="457200" y="381000"/>
            <a:ext cx="8229600" cy="50292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FEAA21-6243-4C4A-9007-9586C54A7964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Representing Algorithms (continued)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150000"/>
              </a:spcBef>
            </a:pPr>
            <a:r>
              <a:rPr lang="en-US" sz="2800"/>
              <a:t>High-level programming language</a:t>
            </a:r>
          </a:p>
          <a:p>
            <a:pPr lvl="1">
              <a:spcBef>
                <a:spcPct val="150000"/>
              </a:spcBef>
            </a:pPr>
            <a:r>
              <a:rPr lang="en-US"/>
              <a:t>Examples: C++, Java</a:t>
            </a:r>
          </a:p>
          <a:p>
            <a:pPr lvl="1">
              <a:spcBef>
                <a:spcPct val="150000"/>
              </a:spcBef>
            </a:pPr>
            <a:r>
              <a:rPr lang="en-US"/>
              <a:t>Problem with using a high-level programming language for algorithms</a:t>
            </a:r>
          </a:p>
          <a:p>
            <a:pPr lvl="2">
              <a:spcBef>
                <a:spcPct val="150000"/>
              </a:spcBef>
            </a:pPr>
            <a:r>
              <a:rPr lang="en-US" sz="2400"/>
              <a:t>During the initial phases of design, we are forced to deal with detailed language 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47CAE7-8C42-4C43-AA83-3C0C34F8A4B5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" y="5181600"/>
            <a:ext cx="8229600" cy="1143000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Figure 2.2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The Beginning of the Addition Algorithm of Figure 1.2 Expressed in a High-Level Programming Language</a:t>
            </a:r>
          </a:p>
        </p:txBody>
      </p:sp>
      <p:pic>
        <p:nvPicPr>
          <p:cNvPr id="81927" name="Picture 7" descr="SchnGerst_f02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 l="31142" r="27362"/>
          <a:stretch>
            <a:fillRect/>
          </a:stretch>
        </p:blipFill>
        <p:spPr>
          <a:xfrm>
            <a:off x="2209800" y="381000"/>
            <a:ext cx="5029200" cy="48006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AF68E6-4E75-49B4-8258-BCFD12364CD9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Pseudocode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150000"/>
              </a:spcBef>
            </a:pPr>
            <a:r>
              <a:rPr lang="en-US" sz="2800"/>
              <a:t>English language constructs modeled to look like statements available in most programming languages</a:t>
            </a:r>
          </a:p>
          <a:p>
            <a:pPr>
              <a:spcBef>
                <a:spcPct val="150000"/>
              </a:spcBef>
            </a:pPr>
            <a:r>
              <a:rPr lang="en-US" sz="2800"/>
              <a:t>Steps presented in a structured manner (numbered, indented, and so on)</a:t>
            </a:r>
          </a:p>
          <a:p>
            <a:pPr>
              <a:spcBef>
                <a:spcPct val="150000"/>
              </a:spcBef>
            </a:pPr>
            <a:r>
              <a:rPr lang="en-US" sz="2800"/>
              <a:t>No fixed syntax for most operations is required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D6C94D-8EB3-4814-B44F-A6E148734867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Definition of Computer Science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100000"/>
              </a:spcBef>
            </a:pPr>
            <a:r>
              <a:rPr lang="en-US" sz="2800"/>
              <a:t>Gibbs and Tucker definition of computer science</a:t>
            </a:r>
          </a:p>
          <a:p>
            <a:pPr lvl="1">
              <a:spcBef>
                <a:spcPct val="100000"/>
              </a:spcBef>
            </a:pPr>
            <a:r>
              <a:rPr lang="en-US"/>
              <a:t>The study of algorithms</a:t>
            </a:r>
          </a:p>
          <a:p>
            <a:pPr lvl="2">
              <a:spcBef>
                <a:spcPct val="100000"/>
              </a:spcBef>
            </a:pPr>
            <a:r>
              <a:rPr lang="en-US" sz="2400"/>
              <a:t>Formal and mathematical properties</a:t>
            </a:r>
          </a:p>
          <a:p>
            <a:pPr lvl="2">
              <a:spcBef>
                <a:spcPct val="100000"/>
              </a:spcBef>
            </a:pPr>
            <a:r>
              <a:rPr lang="en-US" sz="2400"/>
              <a:t>Hardware realizations</a:t>
            </a:r>
          </a:p>
          <a:p>
            <a:pPr lvl="2">
              <a:spcBef>
                <a:spcPct val="100000"/>
              </a:spcBef>
            </a:pPr>
            <a:r>
              <a:rPr lang="en-US" sz="2400"/>
              <a:t>Linguistic realizations</a:t>
            </a:r>
          </a:p>
          <a:p>
            <a:pPr lvl="2">
              <a:spcBef>
                <a:spcPct val="100000"/>
              </a:spcBef>
            </a:pPr>
            <a:r>
              <a:rPr lang="en-US" sz="2400"/>
              <a:t>Applications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503BC8-E117-42A8-8B47-127A69F42BC7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Pseudocode (continued)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100000"/>
              </a:spcBef>
            </a:pPr>
            <a:r>
              <a:rPr lang="en-US" sz="2800"/>
              <a:t>Less ambiguous and more readable than natural language</a:t>
            </a:r>
          </a:p>
          <a:p>
            <a:pPr>
              <a:spcBef>
                <a:spcPct val="100000"/>
              </a:spcBef>
            </a:pPr>
            <a:r>
              <a:rPr lang="en-US" sz="2800"/>
              <a:t>Emphasis is on process, not notation</a:t>
            </a:r>
          </a:p>
          <a:p>
            <a:pPr>
              <a:spcBef>
                <a:spcPct val="100000"/>
              </a:spcBef>
            </a:pPr>
            <a:r>
              <a:rPr lang="en-US" sz="2800"/>
              <a:t>Well-understood forms allow logical reasoning about algorithm behavior</a:t>
            </a:r>
          </a:p>
          <a:p>
            <a:pPr>
              <a:spcBef>
                <a:spcPct val="100000"/>
              </a:spcBef>
            </a:pPr>
            <a:r>
              <a:rPr lang="en-US" sz="2800"/>
              <a:t>Can be easily translated into a programming language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042E78-BDFB-48B1-B3DB-0B840E8ADC75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Sequential Operations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200000"/>
              </a:spcBef>
            </a:pPr>
            <a:r>
              <a:rPr lang="en-US" sz="2800"/>
              <a:t>Types of algorithmic operations</a:t>
            </a:r>
          </a:p>
          <a:p>
            <a:pPr lvl="1">
              <a:spcBef>
                <a:spcPct val="200000"/>
              </a:spcBef>
            </a:pPr>
            <a:r>
              <a:rPr lang="en-US"/>
              <a:t>Sequential</a:t>
            </a:r>
          </a:p>
          <a:p>
            <a:pPr lvl="1">
              <a:spcBef>
                <a:spcPct val="200000"/>
              </a:spcBef>
            </a:pPr>
            <a:r>
              <a:rPr lang="en-US"/>
              <a:t>Conditional</a:t>
            </a:r>
          </a:p>
          <a:p>
            <a:pPr lvl="1">
              <a:spcBef>
                <a:spcPct val="200000"/>
              </a:spcBef>
            </a:pPr>
            <a:r>
              <a:rPr lang="en-US"/>
              <a:t>Iterative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7DC7BF-2724-4263-9AE0-738259E14F22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Sequential Operations (continued)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150000"/>
              </a:spcBef>
            </a:pPr>
            <a:r>
              <a:rPr lang="en-US" sz="2800"/>
              <a:t>Computation operations</a:t>
            </a:r>
          </a:p>
          <a:p>
            <a:pPr lvl="1">
              <a:spcBef>
                <a:spcPct val="150000"/>
              </a:spcBef>
            </a:pPr>
            <a:r>
              <a:rPr lang="en-US"/>
              <a:t>Example </a:t>
            </a:r>
          </a:p>
          <a:p>
            <a:pPr lvl="2">
              <a:spcBef>
                <a:spcPct val="150000"/>
              </a:spcBef>
            </a:pPr>
            <a:r>
              <a:rPr lang="en-US" sz="2400"/>
              <a:t>Set the value of “variable” to “arithmetic expression”</a:t>
            </a:r>
          </a:p>
          <a:p>
            <a:pPr lvl="1">
              <a:spcBef>
                <a:spcPct val="150000"/>
              </a:spcBef>
            </a:pPr>
            <a:r>
              <a:rPr lang="en-US"/>
              <a:t>Variable</a:t>
            </a:r>
          </a:p>
          <a:p>
            <a:pPr lvl="2">
              <a:spcBef>
                <a:spcPct val="150000"/>
              </a:spcBef>
            </a:pPr>
            <a:r>
              <a:rPr lang="en-US" sz="2400"/>
              <a:t>Named storage location that can hold a data value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5DEA77-06C2-4506-BB8C-6B1BA9A74D77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8499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Sequential Operations (continued)</a:t>
            </a:r>
          </a:p>
        </p:txBody>
      </p:sp>
      <p:sp>
        <p:nvSpPr>
          <p:cNvPr id="8499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683125"/>
          </a:xfrm>
        </p:spPr>
        <p:txBody>
          <a:bodyPr/>
          <a:lstStyle/>
          <a:p>
            <a:pPr>
              <a:spcBef>
                <a:spcPct val="45000"/>
              </a:spcBef>
            </a:pPr>
            <a:r>
              <a:rPr lang="en-US" sz="2800"/>
              <a:t>Input operations</a:t>
            </a:r>
          </a:p>
          <a:p>
            <a:pPr lvl="1">
              <a:spcBef>
                <a:spcPct val="45000"/>
              </a:spcBef>
            </a:pPr>
            <a:r>
              <a:rPr lang="en-US"/>
              <a:t>To receive data values from the outside world</a:t>
            </a:r>
          </a:p>
          <a:p>
            <a:pPr lvl="1">
              <a:spcBef>
                <a:spcPct val="45000"/>
              </a:spcBef>
            </a:pPr>
            <a:r>
              <a:rPr lang="en-US"/>
              <a:t>Example</a:t>
            </a:r>
            <a:r>
              <a:rPr lang="en-US" sz="2200"/>
              <a:t> </a:t>
            </a:r>
          </a:p>
          <a:p>
            <a:pPr lvl="2">
              <a:spcBef>
                <a:spcPct val="45000"/>
              </a:spcBef>
            </a:pPr>
            <a:r>
              <a:rPr lang="en-US" sz="2400"/>
              <a:t>Get a value for </a:t>
            </a:r>
            <a:r>
              <a:rPr lang="en-US" sz="2400" i="1"/>
              <a:t>r</a:t>
            </a:r>
            <a:r>
              <a:rPr lang="en-US" sz="2400"/>
              <a:t>, the radius of the circle</a:t>
            </a:r>
          </a:p>
          <a:p>
            <a:pPr>
              <a:spcBef>
                <a:spcPct val="45000"/>
              </a:spcBef>
            </a:pPr>
            <a:r>
              <a:rPr lang="en-US" sz="2800"/>
              <a:t>Output operations</a:t>
            </a:r>
          </a:p>
          <a:p>
            <a:pPr lvl="1">
              <a:spcBef>
                <a:spcPct val="45000"/>
              </a:spcBef>
            </a:pPr>
            <a:r>
              <a:rPr lang="en-US"/>
              <a:t>To send results to the outside world for display</a:t>
            </a:r>
          </a:p>
          <a:p>
            <a:pPr lvl="1">
              <a:spcBef>
                <a:spcPct val="45000"/>
              </a:spcBef>
            </a:pPr>
            <a:r>
              <a:rPr lang="en-US"/>
              <a:t>Example</a:t>
            </a:r>
            <a:r>
              <a:rPr lang="en-US" sz="2200"/>
              <a:t> </a:t>
            </a:r>
          </a:p>
          <a:p>
            <a:pPr lvl="2">
              <a:spcBef>
                <a:spcPct val="45000"/>
              </a:spcBef>
            </a:pPr>
            <a:r>
              <a:rPr lang="en-US" sz="2400"/>
              <a:t>Print the value of </a:t>
            </a:r>
            <a:r>
              <a:rPr lang="en-US" sz="2400" i="1"/>
              <a:t>Area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9ACAC1-89BE-4983-8E35-53D9E99AEFAA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" y="5181600"/>
            <a:ext cx="8229600" cy="838200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Figure 2.3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Algorithm for Computing Average Miles per Gallon</a:t>
            </a:r>
          </a:p>
        </p:txBody>
      </p:sp>
      <p:pic>
        <p:nvPicPr>
          <p:cNvPr id="86020" name="Picture 4" descr="SchnGerst_f02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90600" y="838200"/>
            <a:ext cx="7391400" cy="39624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E1035-589D-460D-A2BE-A58A80A3E3BE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Conditional and Iterative Operations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70000"/>
              </a:spcBef>
            </a:pPr>
            <a:r>
              <a:rPr lang="en-US" sz="2800"/>
              <a:t>Sequential algorithm</a:t>
            </a:r>
          </a:p>
          <a:p>
            <a:pPr lvl="1">
              <a:spcBef>
                <a:spcPct val="70000"/>
              </a:spcBef>
            </a:pPr>
            <a:r>
              <a:rPr lang="en-US"/>
              <a:t>Also called straight-line algorithm</a:t>
            </a:r>
          </a:p>
          <a:p>
            <a:pPr lvl="1">
              <a:spcBef>
                <a:spcPct val="70000"/>
              </a:spcBef>
            </a:pPr>
            <a:r>
              <a:rPr lang="en-US"/>
              <a:t>Executes its instructions in a straight line from top to bottom and then stops</a:t>
            </a:r>
          </a:p>
          <a:p>
            <a:pPr>
              <a:spcBef>
                <a:spcPct val="70000"/>
              </a:spcBef>
            </a:pPr>
            <a:r>
              <a:rPr lang="en-US" sz="2800"/>
              <a:t>Control operations</a:t>
            </a:r>
          </a:p>
          <a:p>
            <a:pPr lvl="1">
              <a:spcBef>
                <a:spcPct val="70000"/>
              </a:spcBef>
            </a:pPr>
            <a:r>
              <a:rPr lang="en-US"/>
              <a:t>Conditional operations</a:t>
            </a:r>
          </a:p>
          <a:p>
            <a:pPr lvl="1">
              <a:spcBef>
                <a:spcPct val="70000"/>
              </a:spcBef>
            </a:pPr>
            <a:r>
              <a:rPr lang="en-US"/>
              <a:t>Iterative operations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207EC0-4299-4974-BD3F-732F50E2168A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Conditional and Iterative Operations (continued)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149725"/>
          </a:xfrm>
        </p:spPr>
        <p:txBody>
          <a:bodyPr/>
          <a:lstStyle/>
          <a:p>
            <a:pPr>
              <a:spcBef>
                <a:spcPct val="40000"/>
              </a:spcBef>
            </a:pPr>
            <a:r>
              <a:rPr lang="en-US" sz="2800"/>
              <a:t>Conditional operations</a:t>
            </a:r>
          </a:p>
          <a:p>
            <a:pPr lvl="1">
              <a:spcBef>
                <a:spcPct val="40000"/>
              </a:spcBef>
            </a:pPr>
            <a:r>
              <a:rPr lang="en-US"/>
              <a:t>Ask questions and choose alternative actions based on the answers</a:t>
            </a:r>
          </a:p>
          <a:p>
            <a:pPr lvl="1">
              <a:spcBef>
                <a:spcPct val="40000"/>
              </a:spcBef>
            </a:pPr>
            <a:r>
              <a:rPr lang="en-US"/>
              <a:t>Example</a:t>
            </a:r>
          </a:p>
          <a:p>
            <a:pPr lvl="2">
              <a:spcBef>
                <a:spcPct val="40000"/>
              </a:spcBef>
            </a:pPr>
            <a:r>
              <a:rPr lang="en-US" sz="2400"/>
              <a:t>if </a:t>
            </a:r>
            <a:r>
              <a:rPr lang="en-US" sz="2400" i="1"/>
              <a:t>x</a:t>
            </a:r>
            <a:r>
              <a:rPr lang="en-US" sz="2400"/>
              <a:t> is greater than 25 then</a:t>
            </a:r>
          </a:p>
          <a:p>
            <a:pPr lvl="2">
              <a:spcBef>
                <a:spcPct val="40000"/>
              </a:spcBef>
              <a:buFont typeface="Wingdings" pitchFamily="2" charset="2"/>
              <a:buNone/>
            </a:pPr>
            <a:r>
              <a:rPr lang="en-US" sz="2400"/>
              <a:t>		print </a:t>
            </a:r>
            <a:r>
              <a:rPr lang="en-US" sz="2400" i="1"/>
              <a:t>x</a:t>
            </a:r>
            <a:endParaRPr lang="en-US" sz="2400"/>
          </a:p>
          <a:p>
            <a:pPr lvl="2">
              <a:spcBef>
                <a:spcPct val="40000"/>
              </a:spcBef>
              <a:buFont typeface="Wingdings" pitchFamily="2" charset="2"/>
              <a:buNone/>
            </a:pPr>
            <a:r>
              <a:rPr lang="en-US" sz="2400"/>
              <a:t>	else</a:t>
            </a:r>
          </a:p>
          <a:p>
            <a:pPr lvl="2">
              <a:spcBef>
                <a:spcPct val="40000"/>
              </a:spcBef>
              <a:buFont typeface="Wingdings" pitchFamily="2" charset="2"/>
              <a:buNone/>
            </a:pPr>
            <a:r>
              <a:rPr lang="en-US" sz="2400"/>
              <a:t>		print </a:t>
            </a:r>
            <a:r>
              <a:rPr lang="en-US" sz="2400" i="1"/>
              <a:t>x</a:t>
            </a:r>
            <a:r>
              <a:rPr lang="en-US" sz="2400"/>
              <a:t> times 100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4D6A97E-3BFD-4656-8C24-D6CEB9B3FE38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Conditional and Iterative Operations (continued)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229600" cy="4073525"/>
          </a:xfrm>
        </p:spPr>
        <p:txBody>
          <a:bodyPr/>
          <a:lstStyle/>
          <a:p>
            <a:pPr>
              <a:spcBef>
                <a:spcPct val="120000"/>
              </a:spcBef>
            </a:pPr>
            <a:r>
              <a:rPr lang="en-US" sz="2800"/>
              <a:t>Iterative operations</a:t>
            </a:r>
          </a:p>
          <a:p>
            <a:pPr lvl="1">
              <a:spcBef>
                <a:spcPct val="120000"/>
              </a:spcBef>
            </a:pPr>
            <a:r>
              <a:rPr lang="en-US"/>
              <a:t>Perform “looping” behavior, repeating actions until a continuation condition becomes false</a:t>
            </a:r>
          </a:p>
          <a:p>
            <a:pPr lvl="1">
              <a:spcBef>
                <a:spcPct val="120000"/>
              </a:spcBef>
            </a:pPr>
            <a:r>
              <a:rPr lang="en-US"/>
              <a:t>Loop</a:t>
            </a:r>
          </a:p>
          <a:p>
            <a:pPr lvl="2">
              <a:spcBef>
                <a:spcPct val="120000"/>
              </a:spcBef>
            </a:pPr>
            <a:r>
              <a:rPr lang="en-US" sz="2400"/>
              <a:t>The repetition of a block of instructions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32CBF4-06D2-41B7-8E4F-6E72E0E71927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Conditional and Iterative Operations (continued)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225925"/>
          </a:xfrm>
        </p:spPr>
        <p:txBody>
          <a:bodyPr/>
          <a:lstStyle/>
          <a:p>
            <a:pPr lvl="1"/>
            <a:r>
              <a:rPr lang="en-US"/>
              <a:t>Examples</a:t>
            </a:r>
          </a:p>
          <a:p>
            <a:pPr lvl="2"/>
            <a:r>
              <a:rPr lang="en-US"/>
              <a:t>while </a:t>
            </a:r>
            <a:r>
              <a:rPr lang="en-US" i="1"/>
              <a:t>j</a:t>
            </a:r>
            <a:r>
              <a:rPr lang="en-US"/>
              <a:t> &gt; 0 do</a:t>
            </a:r>
          </a:p>
          <a:p>
            <a:pPr lvl="2">
              <a:buFont typeface="Wingdings" pitchFamily="2" charset="2"/>
              <a:buNone/>
            </a:pPr>
            <a:r>
              <a:rPr lang="en-US"/>
              <a:t>		set </a:t>
            </a:r>
            <a:r>
              <a:rPr lang="en-US" i="1"/>
              <a:t>s</a:t>
            </a:r>
            <a:r>
              <a:rPr lang="en-US"/>
              <a:t> to </a:t>
            </a:r>
            <a:r>
              <a:rPr lang="en-US" i="1"/>
              <a:t>s</a:t>
            </a:r>
            <a:r>
              <a:rPr lang="en-US"/>
              <a:t> + </a:t>
            </a:r>
            <a:r>
              <a:rPr lang="en-US" i="1"/>
              <a:t>a</a:t>
            </a:r>
            <a:r>
              <a:rPr lang="en-US" i="1" baseline="-25000"/>
              <a:t>j</a:t>
            </a:r>
          </a:p>
          <a:p>
            <a:pPr lvl="2">
              <a:buFont typeface="Wingdings" pitchFamily="2" charset="2"/>
              <a:buNone/>
            </a:pPr>
            <a:r>
              <a:rPr lang="en-US" i="1" baseline="-25000"/>
              <a:t>		</a:t>
            </a:r>
            <a:r>
              <a:rPr lang="en-US"/>
              <a:t>set </a:t>
            </a:r>
            <a:r>
              <a:rPr lang="en-US" i="1"/>
              <a:t>j</a:t>
            </a:r>
            <a:r>
              <a:rPr lang="en-US"/>
              <a:t> to </a:t>
            </a:r>
            <a:r>
              <a:rPr lang="en-US" i="1"/>
              <a:t>j</a:t>
            </a:r>
            <a:r>
              <a:rPr lang="en-US"/>
              <a:t> - 1</a:t>
            </a:r>
          </a:p>
          <a:p>
            <a:pPr lvl="2"/>
            <a:endParaRPr lang="en-US"/>
          </a:p>
          <a:p>
            <a:pPr lvl="2"/>
            <a:r>
              <a:rPr lang="en-US"/>
              <a:t>repeat</a:t>
            </a:r>
          </a:p>
          <a:p>
            <a:pPr lvl="2">
              <a:buFont typeface="Wingdings" pitchFamily="2" charset="2"/>
              <a:buNone/>
            </a:pPr>
            <a:r>
              <a:rPr lang="en-US" i="1"/>
              <a:t>		</a:t>
            </a:r>
            <a:r>
              <a:rPr lang="en-US"/>
              <a:t>print </a:t>
            </a:r>
            <a:r>
              <a:rPr lang="en-US" i="1"/>
              <a:t>a</a:t>
            </a:r>
            <a:r>
              <a:rPr lang="en-US" i="1" baseline="-25000"/>
              <a:t>k</a:t>
            </a:r>
          </a:p>
          <a:p>
            <a:pPr lvl="2">
              <a:buFont typeface="Wingdings" pitchFamily="2" charset="2"/>
              <a:buNone/>
            </a:pPr>
            <a:r>
              <a:rPr lang="en-US" i="1" baseline="-25000"/>
              <a:t>		</a:t>
            </a:r>
            <a:r>
              <a:rPr lang="en-US"/>
              <a:t>set </a:t>
            </a:r>
            <a:r>
              <a:rPr lang="en-US" i="1"/>
              <a:t>k</a:t>
            </a:r>
            <a:r>
              <a:rPr lang="en-US"/>
              <a:t> to </a:t>
            </a:r>
            <a:r>
              <a:rPr lang="en-US" i="1"/>
              <a:t>k</a:t>
            </a:r>
            <a:r>
              <a:rPr lang="en-US"/>
              <a:t> + 1</a:t>
            </a:r>
          </a:p>
          <a:p>
            <a:pPr lvl="2">
              <a:buFont typeface="Wingdings" pitchFamily="2" charset="2"/>
              <a:buNone/>
            </a:pPr>
            <a:r>
              <a:rPr lang="en-US"/>
              <a:t>	until </a:t>
            </a:r>
            <a:r>
              <a:rPr lang="en-US" i="1"/>
              <a:t>k</a:t>
            </a:r>
            <a:r>
              <a:rPr lang="en-US"/>
              <a:t> &gt; </a:t>
            </a:r>
            <a:r>
              <a:rPr lang="en-US" i="1"/>
              <a:t>n</a:t>
            </a:r>
          </a:p>
          <a:p>
            <a:endParaRPr lang="en-US" sz="21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8D8C93-64C9-4902-B3DD-4DAC107D2A26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" y="5334000"/>
            <a:ext cx="8229600" cy="609600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Figure 2.5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Second Version of the Average Miles per Gallon Algorithm</a:t>
            </a:r>
          </a:p>
        </p:txBody>
      </p:sp>
      <p:pic>
        <p:nvPicPr>
          <p:cNvPr id="90117" name="Picture 5" descr="SchnGerst_f02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 l="31021"/>
          <a:stretch>
            <a:fillRect/>
          </a:stretch>
        </p:blipFill>
        <p:spPr>
          <a:xfrm>
            <a:off x="685800" y="381000"/>
            <a:ext cx="7848600" cy="48006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591E59-E00D-44C1-A778-98B3DB5D642A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Definition of Computer Science (continued)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302125"/>
          </a:xfrm>
        </p:spPr>
        <p:txBody>
          <a:bodyPr/>
          <a:lstStyle/>
          <a:p>
            <a:pPr>
              <a:spcBef>
                <a:spcPct val="30000"/>
              </a:spcBef>
            </a:pPr>
            <a:r>
              <a:rPr lang="en-US" sz="2800" dirty="0"/>
              <a:t>Computer </a:t>
            </a:r>
            <a:r>
              <a:rPr lang="en-US" sz="2800" dirty="0" smtClean="0"/>
              <a:t>scientists design </a:t>
            </a:r>
            <a:r>
              <a:rPr lang="en-US" sz="2800" dirty="0"/>
              <a:t>and </a:t>
            </a:r>
            <a:r>
              <a:rPr lang="en-US" sz="2800" dirty="0" smtClean="0"/>
              <a:t>develop </a:t>
            </a:r>
            <a:r>
              <a:rPr lang="en-US" sz="2800" dirty="0"/>
              <a:t>algorithms to solve problems</a:t>
            </a:r>
          </a:p>
          <a:p>
            <a:pPr>
              <a:spcBef>
                <a:spcPct val="30000"/>
              </a:spcBef>
            </a:pPr>
            <a:r>
              <a:rPr lang="en-US" sz="2800" dirty="0"/>
              <a:t>Operations involved in designing algorithms</a:t>
            </a:r>
          </a:p>
          <a:p>
            <a:pPr lvl="1">
              <a:spcBef>
                <a:spcPct val="30000"/>
              </a:spcBef>
            </a:pPr>
            <a:r>
              <a:rPr lang="en-US" dirty="0"/>
              <a:t>Formal and mathematical properties</a:t>
            </a:r>
          </a:p>
          <a:p>
            <a:pPr lvl="2">
              <a:spcBef>
                <a:spcPct val="30000"/>
              </a:spcBef>
            </a:pPr>
            <a:r>
              <a:rPr lang="en-US" sz="2400" dirty="0"/>
              <a:t>Studying the behavior of algorithms to determine whether they are correct and efficient</a:t>
            </a:r>
          </a:p>
          <a:p>
            <a:pPr lvl="1">
              <a:spcBef>
                <a:spcPct val="30000"/>
              </a:spcBef>
            </a:pPr>
            <a:r>
              <a:rPr lang="en-US" dirty="0"/>
              <a:t>Hardware realizations</a:t>
            </a:r>
          </a:p>
          <a:p>
            <a:pPr lvl="2">
              <a:spcBef>
                <a:spcPct val="30000"/>
              </a:spcBef>
            </a:pPr>
            <a:r>
              <a:rPr lang="en-US" sz="2400" dirty="0"/>
              <a:t>Designing and building computer systems that are able to execute algorithms</a:t>
            </a: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678057-B810-4031-9EFA-FFD3CE4B3F41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Conditional and Iterative Operations (continued)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225925"/>
          </a:xfrm>
        </p:spPr>
        <p:txBody>
          <a:bodyPr/>
          <a:lstStyle/>
          <a:p>
            <a:pPr>
              <a:spcBef>
                <a:spcPct val="80000"/>
              </a:spcBef>
            </a:pPr>
            <a:r>
              <a:rPr lang="en-US" sz="2800"/>
              <a:t>Components of a loop</a:t>
            </a:r>
          </a:p>
          <a:p>
            <a:pPr lvl="1">
              <a:spcBef>
                <a:spcPct val="80000"/>
              </a:spcBef>
            </a:pPr>
            <a:r>
              <a:rPr lang="en-US"/>
              <a:t>Continuation condition</a:t>
            </a:r>
          </a:p>
          <a:p>
            <a:pPr lvl="1">
              <a:spcBef>
                <a:spcPct val="80000"/>
              </a:spcBef>
            </a:pPr>
            <a:r>
              <a:rPr lang="en-US"/>
              <a:t>Loop body</a:t>
            </a:r>
          </a:p>
          <a:p>
            <a:pPr>
              <a:spcBef>
                <a:spcPct val="80000"/>
              </a:spcBef>
            </a:pPr>
            <a:r>
              <a:rPr lang="en-US" sz="2800"/>
              <a:t>Infinite loop</a:t>
            </a:r>
          </a:p>
          <a:p>
            <a:pPr lvl="1">
              <a:spcBef>
                <a:spcPct val="80000"/>
              </a:spcBef>
            </a:pPr>
            <a:r>
              <a:rPr lang="en-US"/>
              <a:t>The continuation condition never becomes false</a:t>
            </a:r>
          </a:p>
          <a:p>
            <a:pPr lvl="1">
              <a:spcBef>
                <a:spcPct val="80000"/>
              </a:spcBef>
            </a:pPr>
            <a:r>
              <a:rPr lang="en-US"/>
              <a:t>An error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3689C9-6387-44BD-8779-0DA269CFABA2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" y="5486400"/>
            <a:ext cx="8229600" cy="838200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Figure 2.7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Third Version of the Average Miles per Gallon Algorithm</a:t>
            </a:r>
          </a:p>
        </p:txBody>
      </p:sp>
      <p:pic>
        <p:nvPicPr>
          <p:cNvPr id="92164" name="Picture 4" descr="SchnGerst_f02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 l="30933"/>
          <a:stretch>
            <a:fillRect/>
          </a:stretch>
        </p:blipFill>
        <p:spPr>
          <a:xfrm>
            <a:off x="609600" y="381000"/>
            <a:ext cx="7848600" cy="50974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57BFC6-A228-4EA6-A28A-B32B7112FCB4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Conditional and Iterative Operations (continued)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7675"/>
            <a:ext cx="8229600" cy="4530725"/>
          </a:xfrm>
        </p:spPr>
        <p:txBody>
          <a:bodyPr/>
          <a:lstStyle/>
          <a:p>
            <a:pPr>
              <a:spcBef>
                <a:spcPct val="140000"/>
              </a:spcBef>
            </a:pPr>
            <a:r>
              <a:rPr lang="en-US" sz="2800"/>
              <a:t>Pretest loop</a:t>
            </a:r>
          </a:p>
          <a:p>
            <a:pPr lvl="1">
              <a:spcBef>
                <a:spcPct val="140000"/>
              </a:spcBef>
            </a:pPr>
            <a:r>
              <a:rPr lang="en-US"/>
              <a:t>Continuation condition tested at the beginning of each pass through the loop</a:t>
            </a:r>
          </a:p>
          <a:p>
            <a:pPr lvl="1">
              <a:spcBef>
                <a:spcPct val="140000"/>
              </a:spcBef>
            </a:pPr>
            <a:r>
              <a:rPr lang="en-US"/>
              <a:t>It is possible for the loop body to never be executed</a:t>
            </a:r>
          </a:p>
          <a:p>
            <a:pPr lvl="1">
              <a:spcBef>
                <a:spcPct val="140000"/>
              </a:spcBef>
            </a:pPr>
            <a:r>
              <a:rPr lang="en-US"/>
              <a:t>While loop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2A22F2-20EA-45F7-B725-9FF1765C42EB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11264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Conditional and Iterative Operations (continued)</a:t>
            </a:r>
          </a:p>
        </p:txBody>
      </p:sp>
      <p:sp>
        <p:nvSpPr>
          <p:cNvPr id="11264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997325"/>
          </a:xfrm>
        </p:spPr>
        <p:txBody>
          <a:bodyPr/>
          <a:lstStyle/>
          <a:p>
            <a:pPr>
              <a:spcBef>
                <a:spcPct val="120000"/>
              </a:spcBef>
            </a:pPr>
            <a:r>
              <a:rPr lang="en-US" sz="2800"/>
              <a:t>Posttest loop</a:t>
            </a:r>
          </a:p>
          <a:p>
            <a:pPr lvl="1">
              <a:spcBef>
                <a:spcPct val="120000"/>
              </a:spcBef>
            </a:pPr>
            <a:r>
              <a:rPr lang="en-US"/>
              <a:t>Continuation condition tested at the end of loop body</a:t>
            </a:r>
          </a:p>
          <a:p>
            <a:pPr lvl="1">
              <a:spcBef>
                <a:spcPct val="120000"/>
              </a:spcBef>
            </a:pPr>
            <a:r>
              <a:rPr lang="en-US"/>
              <a:t>Loop body must be executed at least once</a:t>
            </a:r>
          </a:p>
          <a:p>
            <a:pPr lvl="1">
              <a:spcBef>
                <a:spcPct val="120000"/>
              </a:spcBef>
            </a:pPr>
            <a:r>
              <a:rPr lang="en-US"/>
              <a:t>Do/While loop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958D75-796F-4B28-8C91-81E2B199E3DF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body" sz="half" idx="3"/>
          </p:nvPr>
        </p:nvSpPr>
        <p:spPr>
          <a:xfrm>
            <a:off x="381000" y="5410200"/>
            <a:ext cx="8229600" cy="944563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Figure 2.9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Summary of Pseudocode Language Instructions</a:t>
            </a:r>
          </a:p>
        </p:txBody>
      </p:sp>
      <p:pic>
        <p:nvPicPr>
          <p:cNvPr id="96268" name="Picture 12" descr="SchnGerst_f02"/>
          <p:cNvPicPr>
            <a:picLocks noChangeAspect="1" noChangeArrowheads="1"/>
          </p:cNvPicPr>
          <p:nvPr>
            <p:ph sz="quarter" idx="1"/>
          </p:nvPr>
        </p:nvPicPr>
        <p:blipFill>
          <a:blip r:embed="rId3" cstate="print"/>
          <a:srcRect l="29510" r="21381" b="62317"/>
          <a:stretch>
            <a:fillRect/>
          </a:stretch>
        </p:blipFill>
        <p:spPr>
          <a:xfrm>
            <a:off x="533400" y="304800"/>
            <a:ext cx="4168775" cy="5029200"/>
          </a:xfrm>
          <a:noFill/>
          <a:ln/>
        </p:spPr>
      </p:pic>
      <p:pic>
        <p:nvPicPr>
          <p:cNvPr id="96269" name="Picture 13" descr="SchnGerst_f02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 l="29510" t="37657" r="21381"/>
          <a:stretch>
            <a:fillRect/>
          </a:stretch>
        </p:blipFill>
        <p:spPr>
          <a:xfrm>
            <a:off x="4724400" y="304800"/>
            <a:ext cx="4168775" cy="51054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39E2D9-2F91-453D-A53E-30F1CD0856FF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dirty="0" smtClean="0"/>
              <a:t>1: </a:t>
            </a:r>
            <a:r>
              <a:rPr lang="en-US" dirty="0"/>
              <a:t>Looking, Looking, Looking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149725"/>
          </a:xfrm>
        </p:spPr>
        <p:txBody>
          <a:bodyPr/>
          <a:lstStyle/>
          <a:p>
            <a:pPr>
              <a:spcBef>
                <a:spcPct val="100000"/>
              </a:spcBef>
            </a:pPr>
            <a:r>
              <a:rPr lang="en-US" sz="2800"/>
              <a:t>Task</a:t>
            </a:r>
          </a:p>
          <a:p>
            <a:pPr lvl="1">
              <a:spcBef>
                <a:spcPct val="100000"/>
              </a:spcBef>
            </a:pPr>
            <a:r>
              <a:rPr lang="en-US"/>
              <a:t>Find a particular person’s name from an unordered list of telephone subscribers</a:t>
            </a:r>
          </a:p>
          <a:p>
            <a:pPr>
              <a:spcBef>
                <a:spcPct val="100000"/>
              </a:spcBef>
            </a:pPr>
            <a:r>
              <a:rPr lang="en-US" sz="2800"/>
              <a:t>Algorithm outline</a:t>
            </a:r>
          </a:p>
          <a:p>
            <a:pPr lvl="1">
              <a:spcBef>
                <a:spcPct val="100000"/>
              </a:spcBef>
            </a:pPr>
            <a:r>
              <a:rPr lang="en-US"/>
              <a:t>Start with the first entry and check its name, then repeat the process for all entries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5523D9-6958-4D46-8DD4-2439CC2AB46A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dirty="0" smtClean="0"/>
              <a:t>1: </a:t>
            </a:r>
            <a:r>
              <a:rPr lang="en-US" dirty="0"/>
              <a:t>Looking, Looking, Looking (continued)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149725"/>
          </a:xfrm>
        </p:spPr>
        <p:txBody>
          <a:bodyPr/>
          <a:lstStyle/>
          <a:p>
            <a:pPr>
              <a:spcBef>
                <a:spcPct val="30000"/>
              </a:spcBef>
            </a:pPr>
            <a:r>
              <a:rPr lang="en-US" sz="2800"/>
              <a:t>Algorithm discovery</a:t>
            </a:r>
          </a:p>
          <a:p>
            <a:pPr lvl="1">
              <a:spcBef>
                <a:spcPct val="30000"/>
              </a:spcBef>
            </a:pPr>
            <a:r>
              <a:rPr lang="en-US"/>
              <a:t>Finding a solution to a given problem</a:t>
            </a:r>
          </a:p>
          <a:p>
            <a:pPr>
              <a:spcBef>
                <a:spcPct val="30000"/>
              </a:spcBef>
            </a:pPr>
            <a:r>
              <a:rPr lang="en-US" sz="2800"/>
              <a:t>Naïve sequential search algorithm</a:t>
            </a:r>
          </a:p>
          <a:p>
            <a:pPr lvl="1">
              <a:spcBef>
                <a:spcPct val="30000"/>
              </a:spcBef>
            </a:pPr>
            <a:r>
              <a:rPr lang="en-US"/>
              <a:t>For each entry, write a separate section of the algorithm that checks for a match</a:t>
            </a:r>
          </a:p>
          <a:p>
            <a:pPr lvl="1">
              <a:spcBef>
                <a:spcPct val="30000"/>
              </a:spcBef>
            </a:pPr>
            <a:r>
              <a:rPr lang="en-US"/>
              <a:t>Problems</a:t>
            </a:r>
          </a:p>
          <a:p>
            <a:pPr lvl="2">
              <a:spcBef>
                <a:spcPct val="30000"/>
              </a:spcBef>
            </a:pPr>
            <a:r>
              <a:rPr lang="en-US" sz="2400"/>
              <a:t>Only works for collections of exactly one size</a:t>
            </a:r>
          </a:p>
          <a:p>
            <a:pPr lvl="2">
              <a:spcBef>
                <a:spcPct val="30000"/>
              </a:spcBef>
            </a:pPr>
            <a:r>
              <a:rPr lang="en-US" sz="2400"/>
              <a:t>Duplicates the same operations over and over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55BBAF-0045-4543-934E-991194F376A6}" type="slidenum">
              <a:rPr lang="en-US" altLang="en-US"/>
              <a:pPr/>
              <a:t>37</a:t>
            </a:fld>
            <a:endParaRPr lang="en-US" altLang="en-US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dirty="0" smtClean="0"/>
              <a:t>1: </a:t>
            </a:r>
            <a:r>
              <a:rPr lang="en-US" dirty="0"/>
              <a:t>Looking, Looking, Looking (continued)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149725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/>
              <a:t>Correct sequential search algorithm</a:t>
            </a:r>
          </a:p>
          <a:p>
            <a:pPr lvl="1">
              <a:spcBef>
                <a:spcPct val="50000"/>
              </a:spcBef>
            </a:pPr>
            <a:r>
              <a:rPr lang="en-US"/>
              <a:t>Uses iteration to simplify the task</a:t>
            </a:r>
          </a:p>
          <a:p>
            <a:pPr lvl="1">
              <a:spcBef>
                <a:spcPct val="50000"/>
              </a:spcBef>
            </a:pPr>
            <a:r>
              <a:rPr lang="en-US"/>
              <a:t>Refers to a value in the list using an index (or pointer)</a:t>
            </a:r>
          </a:p>
          <a:p>
            <a:pPr lvl="1">
              <a:spcBef>
                <a:spcPct val="50000"/>
              </a:spcBef>
            </a:pPr>
            <a:r>
              <a:rPr lang="en-US"/>
              <a:t>Handles special cases (such as a name not found in the collection)</a:t>
            </a:r>
          </a:p>
          <a:p>
            <a:pPr lvl="1">
              <a:spcBef>
                <a:spcPct val="50000"/>
              </a:spcBef>
            </a:pPr>
            <a:r>
              <a:rPr lang="en-US"/>
              <a:t>Uses the variable </a:t>
            </a:r>
            <a:r>
              <a:rPr lang="en-US" i="1"/>
              <a:t>Found</a:t>
            </a:r>
            <a:r>
              <a:rPr lang="en-US"/>
              <a:t> to exit the iteration as soon as a match is found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8FA9D1-03A3-4004-9573-5391CEF0CB18}" type="slidenum">
              <a:rPr lang="en-US" altLang="en-US"/>
              <a:pPr/>
              <a:t>38</a:t>
            </a:fld>
            <a:endParaRPr lang="en-US" altLang="en-US"/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" y="5486400"/>
            <a:ext cx="8229600" cy="838200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Figure 2.13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The Sequential Search Algorithm</a:t>
            </a:r>
          </a:p>
        </p:txBody>
      </p:sp>
      <p:pic>
        <p:nvPicPr>
          <p:cNvPr id="109572" name="Picture 4" descr="SchnGerst_f02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 l="31142" r="8466"/>
          <a:stretch>
            <a:fillRect/>
          </a:stretch>
        </p:blipFill>
        <p:spPr>
          <a:xfrm>
            <a:off x="609600" y="457200"/>
            <a:ext cx="7924800" cy="50752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4D32FE-DFEE-4751-B6EF-65ABFCDB6FBF}" type="slidenum">
              <a:rPr lang="en-US" altLang="en-US"/>
              <a:pPr/>
              <a:t>39</a:t>
            </a:fld>
            <a:endParaRPr lang="en-US" altLang="en-US"/>
          </a:p>
        </p:txBody>
      </p:sp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dirty="0" smtClean="0"/>
              <a:t>1: </a:t>
            </a:r>
            <a:r>
              <a:rPr lang="en-US" dirty="0"/>
              <a:t>Looking, Looking, Looking (continued)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149725"/>
          </a:xfrm>
        </p:spPr>
        <p:txBody>
          <a:bodyPr/>
          <a:lstStyle/>
          <a:p>
            <a:endParaRPr lang="en-US" sz="2800"/>
          </a:p>
          <a:p>
            <a:r>
              <a:rPr lang="en-US" sz="2800"/>
              <a:t>The selection of an algorithm to solve a problem is greatly influenced by the way the data for that problem is organized</a:t>
            </a:r>
          </a:p>
          <a:p>
            <a:endParaRPr lang="en-US" sz="2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BD1513-4864-43F1-B14B-614B32188C2A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Definition of Computer Science (continued)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229600" cy="4073525"/>
          </a:xfrm>
        </p:spPr>
        <p:txBody>
          <a:bodyPr/>
          <a:lstStyle/>
          <a:p>
            <a:pPr lvl="1">
              <a:spcBef>
                <a:spcPct val="100000"/>
              </a:spcBef>
            </a:pPr>
            <a:r>
              <a:rPr lang="en-US"/>
              <a:t>Linguistic realizations</a:t>
            </a:r>
          </a:p>
          <a:p>
            <a:pPr lvl="2">
              <a:spcBef>
                <a:spcPct val="100000"/>
              </a:spcBef>
            </a:pPr>
            <a:r>
              <a:rPr lang="en-US" sz="2400"/>
              <a:t>Designing programming languages and translating algorithms into these languages</a:t>
            </a:r>
          </a:p>
          <a:p>
            <a:pPr lvl="1">
              <a:spcBef>
                <a:spcPct val="100000"/>
              </a:spcBef>
            </a:pPr>
            <a:r>
              <a:rPr lang="en-US"/>
              <a:t>Applications</a:t>
            </a:r>
          </a:p>
          <a:p>
            <a:pPr lvl="2">
              <a:spcBef>
                <a:spcPct val="100000"/>
              </a:spcBef>
            </a:pPr>
            <a:r>
              <a:rPr lang="en-US" sz="2400"/>
              <a:t>Identifying important problems and designing correct and efficient software packages to solve these problems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7BE5AD-6BBF-4633-85C9-EE5C57B8FF4E}" type="slidenum">
              <a:rPr lang="en-US" altLang="en-US"/>
              <a:pPr/>
              <a:t>40</a:t>
            </a:fld>
            <a:endParaRPr lang="en-US" altLang="en-US"/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dirty="0" smtClean="0"/>
              <a:t>2: </a:t>
            </a:r>
            <a:r>
              <a:rPr lang="en-US" dirty="0"/>
              <a:t>Big, Bigger, Biggest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80000"/>
              </a:spcBef>
            </a:pPr>
            <a:r>
              <a:rPr lang="en-US" sz="2800"/>
              <a:t>Task</a:t>
            </a:r>
          </a:p>
          <a:p>
            <a:pPr lvl="1">
              <a:spcBef>
                <a:spcPct val="80000"/>
              </a:spcBef>
            </a:pPr>
            <a:r>
              <a:rPr lang="en-US"/>
              <a:t>Find the largest value from a list of values</a:t>
            </a:r>
          </a:p>
          <a:p>
            <a:pPr>
              <a:spcBef>
                <a:spcPct val="80000"/>
              </a:spcBef>
            </a:pPr>
            <a:r>
              <a:rPr lang="en-US" sz="2800"/>
              <a:t>Algorithm outline</a:t>
            </a:r>
            <a:r>
              <a:rPr lang="en-US"/>
              <a:t>  </a:t>
            </a:r>
          </a:p>
          <a:p>
            <a:pPr lvl="1">
              <a:spcBef>
                <a:spcPct val="80000"/>
              </a:spcBef>
            </a:pPr>
            <a:r>
              <a:rPr lang="en-US"/>
              <a:t>Keep track of the largest value seen so far (initialized to be the first in the list)</a:t>
            </a:r>
          </a:p>
          <a:p>
            <a:pPr lvl="1">
              <a:spcBef>
                <a:spcPct val="80000"/>
              </a:spcBef>
            </a:pPr>
            <a:r>
              <a:rPr lang="en-US"/>
              <a:t>Compare each value to the largest seen so far, and keep the larger as the new largest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3D10D8-8944-4AB1-9ECD-F140CD91E429}" type="slidenum">
              <a:rPr lang="en-US" altLang="en-US"/>
              <a:pPr/>
              <a:t>41</a:t>
            </a:fld>
            <a:endParaRPr lang="en-US" altLang="en-US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dirty="0" smtClean="0"/>
              <a:t>2: </a:t>
            </a:r>
            <a:r>
              <a:rPr lang="en-US" dirty="0"/>
              <a:t>Big, Bigger, Biggest (continued)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225925"/>
          </a:xfrm>
        </p:spPr>
        <p:txBody>
          <a:bodyPr/>
          <a:lstStyle/>
          <a:p>
            <a:pPr>
              <a:spcBef>
                <a:spcPct val="80000"/>
              </a:spcBef>
            </a:pPr>
            <a:r>
              <a:rPr lang="en-US" sz="2800"/>
              <a:t>Once an algorithm has been developed, it may itself be used in the construction of other, more complex algorithms</a:t>
            </a:r>
          </a:p>
          <a:p>
            <a:pPr>
              <a:spcBef>
                <a:spcPct val="80000"/>
              </a:spcBef>
            </a:pPr>
            <a:r>
              <a:rPr lang="en-US" sz="2800"/>
              <a:t>Library</a:t>
            </a:r>
          </a:p>
          <a:p>
            <a:pPr lvl="1">
              <a:spcBef>
                <a:spcPct val="80000"/>
              </a:spcBef>
            </a:pPr>
            <a:r>
              <a:rPr lang="en-US"/>
              <a:t>A collection of useful algorithms</a:t>
            </a:r>
          </a:p>
          <a:p>
            <a:pPr lvl="1">
              <a:spcBef>
                <a:spcPct val="80000"/>
              </a:spcBef>
            </a:pPr>
            <a:r>
              <a:rPr lang="en-US"/>
              <a:t>An important tool in algorithm design and development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4DFDAB0-20E8-42D8-80FD-C904D59D5B71}" type="slidenum">
              <a:rPr lang="en-US" altLang="en-US"/>
              <a:pPr/>
              <a:t>42</a:t>
            </a:fld>
            <a:endParaRPr lang="en-US" altLang="en-US"/>
          </a:p>
        </p:txBody>
      </p:sp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dirty="0" smtClean="0"/>
              <a:t>2: </a:t>
            </a:r>
            <a:r>
              <a:rPr lang="en-US" dirty="0"/>
              <a:t>Big, Bigger, Biggest (continued)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149725"/>
          </a:xfrm>
        </p:spPr>
        <p:txBody>
          <a:bodyPr/>
          <a:lstStyle/>
          <a:p>
            <a:pPr>
              <a:spcBef>
                <a:spcPct val="200000"/>
              </a:spcBef>
            </a:pPr>
            <a:r>
              <a:rPr lang="en-US" sz="2800"/>
              <a:t>Find Largest algorithm</a:t>
            </a:r>
          </a:p>
          <a:p>
            <a:pPr lvl="1">
              <a:spcBef>
                <a:spcPct val="200000"/>
              </a:spcBef>
            </a:pPr>
            <a:r>
              <a:rPr lang="en-US"/>
              <a:t>Uses iteration and indices as in previous example</a:t>
            </a:r>
          </a:p>
          <a:p>
            <a:pPr lvl="1">
              <a:spcBef>
                <a:spcPct val="200000"/>
              </a:spcBef>
            </a:pPr>
            <a:r>
              <a:rPr lang="en-US"/>
              <a:t>Updates </a:t>
            </a:r>
            <a:r>
              <a:rPr lang="en-US" i="1"/>
              <a:t>location</a:t>
            </a:r>
            <a:r>
              <a:rPr lang="en-US"/>
              <a:t> and </a:t>
            </a:r>
            <a:r>
              <a:rPr lang="en-US" i="1"/>
              <a:t>largest so far</a:t>
            </a:r>
            <a:r>
              <a:rPr lang="en-US"/>
              <a:t> when needed in the loop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429791-5939-490A-AF39-805CC308D872}" type="slidenum">
              <a:rPr lang="en-US" altLang="en-US"/>
              <a:pPr/>
              <a:t>43</a:t>
            </a:fld>
            <a:endParaRPr lang="en-US" altLang="en-US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" y="5410200"/>
            <a:ext cx="8229600" cy="685800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Figure 2.14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200"/>
              <a:t>Algorithm to Find the Largest Value in a List</a:t>
            </a:r>
          </a:p>
        </p:txBody>
      </p:sp>
      <p:pic>
        <p:nvPicPr>
          <p:cNvPr id="102405" name="Picture 5" descr="SchnGerst_f02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 l="31079" r="24893"/>
          <a:stretch>
            <a:fillRect/>
          </a:stretch>
        </p:blipFill>
        <p:spPr>
          <a:xfrm>
            <a:off x="1600200" y="381000"/>
            <a:ext cx="6096000" cy="4953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E03E17-CF5F-4A7B-9541-5B9A4E754356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Definition of Computer Science (continued)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302125"/>
          </a:xfrm>
        </p:spPr>
        <p:txBody>
          <a:bodyPr/>
          <a:lstStyle/>
          <a:p>
            <a:pPr>
              <a:spcBef>
                <a:spcPct val="35000"/>
              </a:spcBef>
            </a:pPr>
            <a:r>
              <a:rPr lang="en-US" sz="2800"/>
              <a:t>Algorithm</a:t>
            </a:r>
          </a:p>
          <a:p>
            <a:pPr lvl="1">
              <a:spcBef>
                <a:spcPct val="35000"/>
              </a:spcBef>
            </a:pPr>
            <a:r>
              <a:rPr lang="en-US"/>
              <a:t>Dictionary definition</a:t>
            </a:r>
          </a:p>
          <a:p>
            <a:pPr lvl="2">
              <a:spcBef>
                <a:spcPct val="35000"/>
              </a:spcBef>
            </a:pPr>
            <a:r>
              <a:rPr lang="en-US" sz="2400"/>
              <a:t>Procedure for solving a mathematical problem in a finite number of steps that frequently involves repetition of an operation </a:t>
            </a:r>
          </a:p>
          <a:p>
            <a:pPr lvl="2">
              <a:spcBef>
                <a:spcPct val="35000"/>
              </a:spcBef>
            </a:pPr>
            <a:r>
              <a:rPr lang="en-US" sz="2400"/>
              <a:t>A step-by-step method for accomplishing a task</a:t>
            </a:r>
          </a:p>
          <a:p>
            <a:pPr lvl="1">
              <a:spcBef>
                <a:spcPct val="35000"/>
              </a:spcBef>
            </a:pPr>
            <a:r>
              <a:rPr lang="en-US"/>
              <a:t>Informal description</a:t>
            </a:r>
          </a:p>
          <a:p>
            <a:pPr lvl="2">
              <a:spcBef>
                <a:spcPct val="35000"/>
              </a:spcBef>
            </a:pPr>
            <a:r>
              <a:rPr lang="en-US" sz="2400"/>
              <a:t>An ordered sequence of instructions that is guaranteed to solve a specific problem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1D4998-6A00-4491-8DC1-B76D9319084F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Definition of Computer Science (continued)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149725"/>
          </a:xfrm>
        </p:spPr>
        <p:txBody>
          <a:bodyPr/>
          <a:lstStyle/>
          <a:p>
            <a:r>
              <a:rPr lang="en-US" sz="2800"/>
              <a:t>An algorithm is a list that looks like</a:t>
            </a:r>
          </a:p>
          <a:p>
            <a:pPr lvl="1"/>
            <a:r>
              <a:rPr lang="en-US"/>
              <a:t>STEP 1: Do something.</a:t>
            </a:r>
          </a:p>
          <a:p>
            <a:pPr lvl="1"/>
            <a:r>
              <a:rPr lang="en-US"/>
              <a:t>STEP 2: Do something.</a:t>
            </a:r>
          </a:p>
          <a:p>
            <a:pPr lvl="1"/>
            <a:r>
              <a:rPr lang="en-US"/>
              <a:t>STEP 3: Do something.</a:t>
            </a:r>
          </a:p>
          <a:p>
            <a:pPr lvl="1"/>
            <a:r>
              <a:rPr lang="en-US"/>
              <a:t>    . 		.</a:t>
            </a:r>
          </a:p>
          <a:p>
            <a:pPr lvl="1"/>
            <a:r>
              <a:rPr lang="en-US"/>
              <a:t>    . 		.</a:t>
            </a:r>
          </a:p>
          <a:p>
            <a:pPr lvl="1"/>
            <a:r>
              <a:rPr lang="en-US"/>
              <a:t>    . 		.</a:t>
            </a:r>
          </a:p>
          <a:p>
            <a:pPr lvl="1"/>
            <a:r>
              <a:rPr lang="en-US"/>
              <a:t>STEP N: Stop. You are finished.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F2E53E-EDC2-4D25-88E2-C02F5A17A646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Definition of Computer Science (continued)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3021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Categories of operations used to construct algorithms</a:t>
            </a:r>
          </a:p>
          <a:p>
            <a:pPr lvl="1">
              <a:lnSpc>
                <a:spcPct val="90000"/>
              </a:lnSpc>
            </a:pPr>
            <a:r>
              <a:rPr lang="en-US"/>
              <a:t>Sequential operations</a:t>
            </a:r>
          </a:p>
          <a:p>
            <a:pPr lvl="2">
              <a:lnSpc>
                <a:spcPct val="90000"/>
              </a:lnSpc>
            </a:pPr>
            <a:r>
              <a:rPr lang="en-US" sz="2400"/>
              <a:t>Carry out a single well-defined task; when that task is finished, the algorithm moves on to the next operation</a:t>
            </a:r>
          </a:p>
          <a:p>
            <a:pPr lvl="2">
              <a:lnSpc>
                <a:spcPct val="90000"/>
              </a:lnSpc>
            </a:pPr>
            <a:r>
              <a:rPr lang="en-US" sz="2400"/>
              <a:t>Examples:</a:t>
            </a:r>
          </a:p>
          <a:p>
            <a:pPr lvl="3">
              <a:lnSpc>
                <a:spcPct val="90000"/>
              </a:lnSpc>
            </a:pPr>
            <a:r>
              <a:rPr lang="en-US" sz="2400"/>
              <a:t>Add 1 cup of butter to the mixture in the bowl</a:t>
            </a:r>
          </a:p>
          <a:p>
            <a:pPr lvl="3">
              <a:lnSpc>
                <a:spcPct val="90000"/>
              </a:lnSpc>
            </a:pPr>
            <a:r>
              <a:rPr lang="en-US" sz="2400"/>
              <a:t>Subtract the amount of the check from the current account balance</a:t>
            </a:r>
          </a:p>
          <a:p>
            <a:pPr lvl="3">
              <a:lnSpc>
                <a:spcPct val="90000"/>
              </a:lnSpc>
            </a:pPr>
            <a:r>
              <a:rPr lang="en-US" sz="2400"/>
              <a:t>Set the value of x to 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D3215B-957A-4783-AF59-5353181436C4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Definition of Computer Science (continued)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229600" cy="4073525"/>
          </a:xfrm>
        </p:spPr>
        <p:txBody>
          <a:bodyPr/>
          <a:lstStyle/>
          <a:p>
            <a:pPr lvl="1">
              <a:spcBef>
                <a:spcPct val="100000"/>
              </a:spcBef>
            </a:pPr>
            <a:r>
              <a:rPr lang="en-US"/>
              <a:t>Conditional operations</a:t>
            </a:r>
          </a:p>
          <a:p>
            <a:pPr lvl="2">
              <a:spcBef>
                <a:spcPct val="100000"/>
              </a:spcBef>
            </a:pPr>
            <a:r>
              <a:rPr lang="en-US" sz="2400"/>
              <a:t>Ask a question and then select the next operation to be executed on the basis of the answer to that question</a:t>
            </a:r>
          </a:p>
          <a:p>
            <a:pPr lvl="2">
              <a:spcBef>
                <a:spcPct val="100000"/>
              </a:spcBef>
            </a:pPr>
            <a:r>
              <a:rPr lang="en-US" sz="2400"/>
              <a:t>Examples</a:t>
            </a:r>
          </a:p>
          <a:p>
            <a:pPr lvl="3">
              <a:spcBef>
                <a:spcPct val="100000"/>
              </a:spcBef>
            </a:pPr>
            <a:r>
              <a:rPr lang="en-US" sz="2200"/>
              <a:t>If the mixture is too dry, then add one-half cup of water to the bowl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/>
              <a:t>Invitation to Computer Science, Java Version, Third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D67D08-E178-44A3-B4B8-B791391F7722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64866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Definition of Computer Science (continued)</a:t>
            </a:r>
          </a:p>
        </p:txBody>
      </p:sp>
      <p:sp>
        <p:nvSpPr>
          <p:cNvPr id="164867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229600" cy="4073525"/>
          </a:xfrm>
        </p:spPr>
        <p:txBody>
          <a:bodyPr/>
          <a:lstStyle/>
          <a:p>
            <a:pPr lvl="2">
              <a:spcBef>
                <a:spcPct val="120000"/>
              </a:spcBef>
            </a:pPr>
            <a:r>
              <a:rPr lang="en-US" sz="2400"/>
              <a:t>Conditional operations examples (continued):</a:t>
            </a:r>
          </a:p>
          <a:p>
            <a:pPr lvl="3">
              <a:spcBef>
                <a:spcPct val="120000"/>
              </a:spcBef>
            </a:pPr>
            <a:r>
              <a:rPr lang="en-US" sz="2200"/>
              <a:t>If the amount of the check is less than or equal to the current account balance, then cash the check; otherwise, tell the person that the account is overdrawn</a:t>
            </a:r>
          </a:p>
          <a:p>
            <a:pPr lvl="3">
              <a:spcBef>
                <a:spcPct val="120000"/>
              </a:spcBef>
            </a:pPr>
            <a:r>
              <a:rPr lang="en-US" sz="2200"/>
              <a:t>If x is not equal to 0, then set y equal to 1/x; otherwise, print an error message that says we cannot divide by 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698</TotalTime>
  <Words>1920</Words>
  <Application>Microsoft Office PowerPoint</Application>
  <PresentationFormat>On-screen Show (4:3)</PresentationFormat>
  <Paragraphs>347</Paragraphs>
  <Slides>43</Slides>
  <Notes>43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8" baseType="lpstr">
      <vt:lpstr>Arial</vt:lpstr>
      <vt:lpstr>Garamond</vt:lpstr>
      <vt:lpstr>Times New Roman</vt:lpstr>
      <vt:lpstr>Wingdings</vt:lpstr>
      <vt:lpstr>Edge</vt:lpstr>
      <vt:lpstr>Chapter 1: An Introduction to Computer Science</vt:lpstr>
      <vt:lpstr>The Definition of Computer Science</vt:lpstr>
      <vt:lpstr>The Definition of Computer Science (continued)</vt:lpstr>
      <vt:lpstr>The Definition of Computer Science (continued)</vt:lpstr>
      <vt:lpstr>The Definition of Computer Science (continued)</vt:lpstr>
      <vt:lpstr>The Definition of Computer Science (continued)</vt:lpstr>
      <vt:lpstr>The Definition of Computer Science (continued)</vt:lpstr>
      <vt:lpstr>The Definition of Computer Science (continued)</vt:lpstr>
      <vt:lpstr>The Definition of Computer Science (continued)</vt:lpstr>
      <vt:lpstr>The Definition of Computer Science (continued)</vt:lpstr>
      <vt:lpstr>The Definition of Computer Science (continued)</vt:lpstr>
      <vt:lpstr>Chapter 2: Algorithm Discovery and Design</vt:lpstr>
      <vt:lpstr>Objectives</vt:lpstr>
      <vt:lpstr>Introduction</vt:lpstr>
      <vt:lpstr>Representing Algorithms</vt:lpstr>
      <vt:lpstr>Slide 16</vt:lpstr>
      <vt:lpstr>Representing Algorithms (continued)</vt:lpstr>
      <vt:lpstr>Slide 18</vt:lpstr>
      <vt:lpstr>Pseudocode</vt:lpstr>
      <vt:lpstr>Pseudocode (continued)</vt:lpstr>
      <vt:lpstr>Sequential Operations</vt:lpstr>
      <vt:lpstr>Sequential Operations (continued)</vt:lpstr>
      <vt:lpstr>Sequential Operations (continued)</vt:lpstr>
      <vt:lpstr>Slide 24</vt:lpstr>
      <vt:lpstr>Conditional and Iterative Operations</vt:lpstr>
      <vt:lpstr>Conditional and Iterative Operations (continued)</vt:lpstr>
      <vt:lpstr>Conditional and Iterative Operations (continued)</vt:lpstr>
      <vt:lpstr>Conditional and Iterative Operations (continued)</vt:lpstr>
      <vt:lpstr>Slide 29</vt:lpstr>
      <vt:lpstr>Conditional and Iterative Operations (continued)</vt:lpstr>
      <vt:lpstr>Slide 31</vt:lpstr>
      <vt:lpstr>Conditional and Iterative Operations (continued)</vt:lpstr>
      <vt:lpstr>Conditional and Iterative Operations (continued)</vt:lpstr>
      <vt:lpstr>Slide 34</vt:lpstr>
      <vt:lpstr>Example 1: Looking, Looking, Looking</vt:lpstr>
      <vt:lpstr>Example 1: Looking, Looking, Looking (continued)</vt:lpstr>
      <vt:lpstr>Example 1: Looking, Looking, Looking (continued)</vt:lpstr>
      <vt:lpstr>Slide 38</vt:lpstr>
      <vt:lpstr>Example 1: Looking, Looking, Looking (continued)</vt:lpstr>
      <vt:lpstr>Example 2: Big, Bigger, Biggest</vt:lpstr>
      <vt:lpstr>Example 2: Big, Bigger, Biggest (continued)</vt:lpstr>
      <vt:lpstr>Example 2: Big, Bigger, Biggest (continued)</vt:lpstr>
      <vt:lpstr>Slide 43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1: An Introduction to Computer Science</dc:title>
  <dc:creator>Joe Gregg</dc:creator>
  <cp:lastModifiedBy>Joe Gregg</cp:lastModifiedBy>
  <cp:revision>108</cp:revision>
  <dcterms:created xsi:type="dcterms:W3CDTF">2004-05-04T15:13:55Z</dcterms:created>
  <dcterms:modified xsi:type="dcterms:W3CDTF">2010-01-02T16:34:59Z</dcterms:modified>
</cp:coreProperties>
</file>