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925F35-1F1B-4E41-8DDC-0361A2B48DA9}" type="datetimeFigureOut">
              <a:rPr lang="en-US" smtClean="0"/>
              <a:t>1/8/2010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1DF33-07B9-4024-93AB-89B921B533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62243D-9EE4-4F00-B7AE-B2CA1B309308}" type="slidenum">
              <a:rPr lang="en-US"/>
              <a:pPr/>
              <a:t>1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95F4E1-9E68-4FD0-BC6F-3A3366012A5E}" type="slidenum">
              <a:rPr lang="en-US"/>
              <a:pPr/>
              <a:t>2</a:t>
            </a:fld>
            <a:endParaRPr lang="en-U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50E05A-5BE0-49D6-AAE7-6D28DB8C4FA0}" type="slidenum">
              <a:rPr lang="en-US"/>
              <a:pPr/>
              <a:t>3</a:t>
            </a:fld>
            <a:endParaRPr 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0DF3FE-E53D-4AFB-A6DD-A0123649BAB8}" type="slidenum">
              <a:rPr lang="en-US"/>
              <a:pPr/>
              <a:t>4</a:t>
            </a:fld>
            <a:endParaRPr lang="en-US"/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3CF61F-466E-4AD8-A650-B8A6BBEC7322}" type="slidenum">
              <a:rPr lang="en-US"/>
              <a:pPr/>
              <a:t>5</a:t>
            </a:fld>
            <a:endParaRPr 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BC50A4-2CEC-4811-9F9D-F27276AC7F0B}" type="slidenum">
              <a:rPr lang="en-US"/>
              <a:pPr/>
              <a:t>6</a:t>
            </a:fld>
            <a:endParaRPr 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8B7DD1-2984-46B2-916C-B5B8909C4FE9}" type="slidenum">
              <a:rPr lang="en-US"/>
              <a:pPr/>
              <a:t>7</a:t>
            </a:fld>
            <a:endParaRPr lang="en-US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A7D01-DAE6-499A-A489-5EE98B9ED014}" type="datetimeFigureOut">
              <a:rPr lang="en-US" smtClean="0"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0725-3538-4314-B055-D56B147C71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A7D01-DAE6-499A-A489-5EE98B9ED014}" type="datetimeFigureOut">
              <a:rPr lang="en-US" smtClean="0"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0725-3538-4314-B055-D56B147C71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A7D01-DAE6-499A-A489-5EE98B9ED014}" type="datetimeFigureOut">
              <a:rPr lang="en-US" smtClean="0"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0725-3538-4314-B055-D56B147C71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57200" y="6248400"/>
            <a:ext cx="5562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5668FD4-F879-45F3-9563-0BB1DE7780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A7D01-DAE6-499A-A489-5EE98B9ED014}" type="datetimeFigureOut">
              <a:rPr lang="en-US" smtClean="0"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0725-3538-4314-B055-D56B147C71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A7D01-DAE6-499A-A489-5EE98B9ED014}" type="datetimeFigureOut">
              <a:rPr lang="en-US" smtClean="0"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0725-3538-4314-B055-D56B147C71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A7D01-DAE6-499A-A489-5EE98B9ED014}" type="datetimeFigureOut">
              <a:rPr lang="en-US" smtClean="0"/>
              <a:t>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0725-3538-4314-B055-D56B147C71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A7D01-DAE6-499A-A489-5EE98B9ED014}" type="datetimeFigureOut">
              <a:rPr lang="en-US" smtClean="0"/>
              <a:t>1/8/2010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0725-3538-4314-B055-D56B147C71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A7D01-DAE6-499A-A489-5EE98B9ED014}" type="datetimeFigureOut">
              <a:rPr lang="en-US" smtClean="0"/>
              <a:t>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0725-3538-4314-B055-D56B147C71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A7D01-DAE6-499A-A489-5EE98B9ED014}" type="datetimeFigureOut">
              <a:rPr lang="en-US" smtClean="0"/>
              <a:t>1/8/2010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0725-3538-4314-B055-D56B147C71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A7D01-DAE6-499A-A489-5EE98B9ED014}" type="datetimeFigureOut">
              <a:rPr lang="en-US" smtClean="0"/>
              <a:t>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0725-3538-4314-B055-D56B147C71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A7D01-DAE6-499A-A489-5EE98B9ED014}" type="datetimeFigureOut">
              <a:rPr lang="en-US" smtClean="0"/>
              <a:t>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0725-3538-4314-B055-D56B147C71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A7D01-DAE6-499A-A489-5EE98B9ED014}" type="datetimeFigureOut">
              <a:rPr lang="en-US" smtClean="0"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70725-3538-4314-B055-D56B147C71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709738"/>
            <a:ext cx="7623175" cy="1362075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rgbClr val="006633"/>
                </a:solidFill>
              </a:rPr>
              <a:t>Chapter 2: Algorithm Discovery and Design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Invitation to Computer Science,</a:t>
            </a:r>
          </a:p>
          <a:p>
            <a:r>
              <a:rPr lang="en-US"/>
              <a:t>Java Version, Third Edition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841B65-8D74-458F-A4E7-A38603DE4AFC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4: Meeting Your Match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683125"/>
          </a:xfrm>
        </p:spPr>
        <p:txBody>
          <a:bodyPr>
            <a:normAutofit lnSpcReduction="10000"/>
          </a:bodyPr>
          <a:lstStyle/>
          <a:p>
            <a:pPr>
              <a:spcBef>
                <a:spcPct val="95000"/>
              </a:spcBef>
            </a:pPr>
            <a:r>
              <a:rPr lang="en-US" sz="2800"/>
              <a:t>Task</a:t>
            </a:r>
          </a:p>
          <a:p>
            <a:pPr lvl="1">
              <a:spcBef>
                <a:spcPct val="95000"/>
              </a:spcBef>
            </a:pPr>
            <a:r>
              <a:rPr lang="en-US"/>
              <a:t>Find if and where a pattern string occurs within a longer piece of text</a:t>
            </a:r>
          </a:p>
          <a:p>
            <a:pPr>
              <a:spcBef>
                <a:spcPct val="95000"/>
              </a:spcBef>
            </a:pPr>
            <a:r>
              <a:rPr lang="en-US" sz="2800"/>
              <a:t>Algorithm outline</a:t>
            </a:r>
          </a:p>
          <a:p>
            <a:pPr lvl="1">
              <a:spcBef>
                <a:spcPct val="95000"/>
              </a:spcBef>
            </a:pPr>
            <a:r>
              <a:rPr lang="en-US"/>
              <a:t>Try each possible location of pattern string in turn</a:t>
            </a:r>
          </a:p>
          <a:p>
            <a:pPr lvl="1">
              <a:spcBef>
                <a:spcPct val="95000"/>
              </a:spcBef>
            </a:pPr>
            <a:r>
              <a:rPr lang="en-US"/>
              <a:t>At each location, compare pattern characters against string characters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BC864D-26F9-4F59-9F59-A9473DE999B3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Example 4: Meeting Your Match (continued)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49725"/>
          </a:xfrm>
        </p:spPr>
        <p:txBody>
          <a:bodyPr/>
          <a:lstStyle/>
          <a:p>
            <a:pPr>
              <a:spcBef>
                <a:spcPct val="80000"/>
              </a:spcBef>
            </a:pPr>
            <a:r>
              <a:rPr lang="en-US" sz="2800"/>
              <a:t>Top-down design</a:t>
            </a:r>
          </a:p>
          <a:p>
            <a:pPr lvl="1">
              <a:spcBef>
                <a:spcPct val="80000"/>
              </a:spcBef>
            </a:pPr>
            <a:r>
              <a:rPr lang="en-US"/>
              <a:t>When solving a complex problem</a:t>
            </a:r>
          </a:p>
          <a:p>
            <a:pPr lvl="2">
              <a:spcBef>
                <a:spcPct val="80000"/>
              </a:spcBef>
            </a:pPr>
            <a:r>
              <a:rPr lang="en-US" sz="2400"/>
              <a:t>Create high-level operations in the first draft of an algorithm</a:t>
            </a:r>
          </a:p>
          <a:p>
            <a:pPr lvl="2">
              <a:spcBef>
                <a:spcPct val="80000"/>
              </a:spcBef>
            </a:pPr>
            <a:r>
              <a:rPr lang="en-US" sz="2400"/>
              <a:t>After drafting the outline of the algorithm, return to the high-level operations and elaborate each one</a:t>
            </a:r>
          </a:p>
          <a:p>
            <a:pPr lvl="2">
              <a:spcBef>
                <a:spcPct val="80000"/>
              </a:spcBef>
            </a:pPr>
            <a:r>
              <a:rPr lang="en-US" sz="2400"/>
              <a:t>Repeat until all operations are primitives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0DCC5B-B734-4D91-9273-7D3D621B391B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Example 4: Meeting Your Match (continued)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49725"/>
          </a:xfrm>
        </p:spPr>
        <p:txBody>
          <a:bodyPr/>
          <a:lstStyle/>
          <a:p>
            <a:pPr>
              <a:spcBef>
                <a:spcPct val="120000"/>
              </a:spcBef>
            </a:pPr>
            <a:r>
              <a:rPr lang="en-US" sz="2800"/>
              <a:t>Pattern-matching algorithm</a:t>
            </a:r>
          </a:p>
          <a:p>
            <a:pPr lvl="1">
              <a:spcBef>
                <a:spcPct val="120000"/>
              </a:spcBef>
            </a:pPr>
            <a:r>
              <a:rPr lang="en-US"/>
              <a:t>Contains a loop within a loop</a:t>
            </a:r>
          </a:p>
          <a:p>
            <a:pPr lvl="2">
              <a:spcBef>
                <a:spcPct val="120000"/>
              </a:spcBef>
            </a:pPr>
            <a:r>
              <a:rPr lang="en-US" sz="2400"/>
              <a:t>External loop iterates through possible locations of matches to pattern</a:t>
            </a:r>
          </a:p>
          <a:p>
            <a:pPr lvl="2">
              <a:spcBef>
                <a:spcPct val="120000"/>
              </a:spcBef>
            </a:pPr>
            <a:r>
              <a:rPr lang="en-US" sz="2400"/>
              <a:t>Internal loop iterates through corresponding characters of pattern and string to evaluate match</a:t>
            </a:r>
          </a:p>
          <a:p>
            <a:pPr>
              <a:buFont typeface="Wingdings" pitchFamily="2" charset="2"/>
              <a:buNone/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3BF40B-0501-4868-9524-CCF50E98D925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5410200"/>
            <a:ext cx="8229600" cy="9144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Figure 2.16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Final Draft of the Pattern-Matching Algorithm</a:t>
            </a:r>
          </a:p>
        </p:txBody>
      </p:sp>
      <p:pic>
        <p:nvPicPr>
          <p:cNvPr id="103429" name="Picture 5" descr="SchnGerst_f0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31277" r="11330"/>
          <a:stretch>
            <a:fillRect/>
          </a:stretch>
        </p:blipFill>
        <p:spPr>
          <a:xfrm>
            <a:off x="1600200" y="304800"/>
            <a:ext cx="6248400" cy="5105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61DA5-B73B-49C7-989E-E4F064BDF643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683125"/>
          </a:xfrm>
        </p:spPr>
        <p:txBody>
          <a:bodyPr/>
          <a:lstStyle/>
          <a:p>
            <a:pPr>
              <a:spcBef>
                <a:spcPct val="80000"/>
              </a:spcBef>
            </a:pPr>
            <a:r>
              <a:rPr lang="en-US" sz="2800"/>
              <a:t>Algorithm design is a first step in developing an algorithm</a:t>
            </a:r>
          </a:p>
          <a:p>
            <a:pPr>
              <a:spcBef>
                <a:spcPct val="80000"/>
              </a:spcBef>
            </a:pPr>
            <a:r>
              <a:rPr lang="en-US" sz="2800"/>
              <a:t>Algorithm design must </a:t>
            </a:r>
          </a:p>
          <a:p>
            <a:pPr lvl="1">
              <a:spcBef>
                <a:spcPct val="80000"/>
              </a:spcBef>
            </a:pPr>
            <a:r>
              <a:rPr lang="en-US"/>
              <a:t>Ensure the algorithm is correct</a:t>
            </a:r>
          </a:p>
          <a:p>
            <a:pPr lvl="1">
              <a:spcBef>
                <a:spcPct val="80000"/>
              </a:spcBef>
            </a:pPr>
            <a:r>
              <a:rPr lang="en-US"/>
              <a:t>Ensure the algorithm is sufficiently efficient</a:t>
            </a:r>
          </a:p>
          <a:p>
            <a:pPr>
              <a:spcBef>
                <a:spcPct val="80000"/>
              </a:spcBef>
            </a:pPr>
            <a:r>
              <a:rPr lang="en-US" sz="2800"/>
              <a:t>Pseudocode is used to design and represent algorithms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28631D-58DA-42D7-98EC-FA9529EA2B35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150000"/>
              </a:spcBef>
            </a:pPr>
            <a:r>
              <a:rPr lang="en-US" sz="2800" dirty="0" err="1"/>
              <a:t>Pseudocode</a:t>
            </a:r>
            <a:r>
              <a:rPr lang="en-US" sz="2800" dirty="0"/>
              <a:t> is readable, unambiguous, and able to be analyzed</a:t>
            </a:r>
          </a:p>
          <a:p>
            <a:pPr>
              <a:spcBef>
                <a:spcPct val="150000"/>
              </a:spcBef>
            </a:pPr>
            <a:r>
              <a:rPr lang="en-US" sz="2800" dirty="0"/>
              <a:t>Algorithm design is a creative process; uses multiple drafts and top-down design to develop the best </a:t>
            </a:r>
            <a:r>
              <a:rPr lang="en-US" sz="2800" dirty="0" smtClean="0"/>
              <a:t>solution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292</Words>
  <Application>Microsoft Office PowerPoint</Application>
  <PresentationFormat>On-screen Show (4:3)</PresentationFormat>
  <Paragraphs>50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Chapter 2: Algorithm Discovery and Design</vt:lpstr>
      <vt:lpstr>Example 4: Meeting Your Match</vt:lpstr>
      <vt:lpstr>Example 4: Meeting Your Match (continued)</vt:lpstr>
      <vt:lpstr>Example 4: Meeting Your Match (continued)</vt:lpstr>
      <vt:lpstr>Slide 5</vt:lpstr>
      <vt:lpstr>Summary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2: Algorithm Discovery and Design</dc:title>
  <dc:creator>Joe Gregg</dc:creator>
  <cp:lastModifiedBy>Joe Gregg</cp:lastModifiedBy>
  <cp:revision>1</cp:revision>
  <dcterms:created xsi:type="dcterms:W3CDTF">2010-01-08T21:13:14Z</dcterms:created>
  <dcterms:modified xsi:type="dcterms:W3CDTF">2010-01-08T21:14:03Z</dcterms:modified>
</cp:coreProperties>
</file>